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85" r:id="rId13"/>
    <p:sldId id="269" r:id="rId14"/>
    <p:sldId id="286" r:id="rId15"/>
    <p:sldId id="287" r:id="rId16"/>
    <p:sldId id="273" r:id="rId17"/>
    <p:sldId id="289" r:id="rId18"/>
    <p:sldId id="290" r:id="rId19"/>
    <p:sldId id="276" r:id="rId20"/>
    <p:sldId id="277" r:id="rId21"/>
    <p:sldId id="278" r:id="rId22"/>
    <p:sldId id="279" r:id="rId23"/>
    <p:sldId id="281" r:id="rId24"/>
    <p:sldId id="280" r:id="rId25"/>
    <p:sldId id="293" r:id="rId26"/>
    <p:sldId id="282" r:id="rId27"/>
    <p:sldId id="292" r:id="rId28"/>
    <p:sldId id="291" r:id="rId29"/>
    <p:sldId id="283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09"/>
    <a:srgbClr val="FF6600"/>
    <a:srgbClr val="006600"/>
    <a:srgbClr val="6EA92D"/>
    <a:srgbClr val="009900"/>
    <a:srgbClr val="FF3399"/>
    <a:srgbClr val="00EA6A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7869" autoAdjust="0"/>
  </p:normalViewPr>
  <p:slideViewPr>
    <p:cSldViewPr>
      <p:cViewPr>
        <p:scale>
          <a:sx n="71" d="100"/>
          <a:sy n="71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0CC2B-641B-447E-B87C-B1FADCF4619F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DC709D20-9C7D-4092-9E11-A267AE345C6C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Gorduras totais</a:t>
          </a:r>
          <a:endParaRPr lang="pt-BR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678C87-9B4B-40AC-8DC3-2415553CA68D}" type="parTrans" cxnId="{CA2D4815-CAD8-4BFE-9F09-35A0AABB22D6}">
      <dgm:prSet/>
      <dgm:spPr/>
      <dgm:t>
        <a:bodyPr/>
        <a:lstStyle/>
        <a:p>
          <a:endParaRPr lang="pt-BR"/>
        </a:p>
      </dgm:t>
    </dgm:pt>
    <dgm:pt modelId="{AF7F1000-6CB0-425D-843A-A4353FD3E34E}" type="sibTrans" cxnId="{CA2D4815-CAD8-4BFE-9F09-35A0AABB22D6}">
      <dgm:prSet/>
      <dgm:spPr/>
      <dgm:t>
        <a:bodyPr/>
        <a:lstStyle/>
        <a:p>
          <a:endParaRPr lang="pt-BR"/>
        </a:p>
      </dgm:t>
    </dgm:pt>
    <dgm:pt modelId="{DD8F385B-E49B-47C3-B47A-4D6CB11765A2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dirty="0" smtClean="0"/>
            <a:t>Gorduras saturadas</a:t>
          </a:r>
          <a:endParaRPr lang="pt-BR" sz="2800" dirty="0"/>
        </a:p>
      </dgm:t>
    </dgm:pt>
    <dgm:pt modelId="{15BC637B-2829-483D-ADB7-FF67DD9A1E1E}" type="parTrans" cxnId="{430A97FF-F337-43EE-A213-F5885149D34E}">
      <dgm:prSet/>
      <dgm:spPr/>
      <dgm:t>
        <a:bodyPr/>
        <a:lstStyle/>
        <a:p>
          <a:endParaRPr lang="pt-BR"/>
        </a:p>
      </dgm:t>
    </dgm:pt>
    <dgm:pt modelId="{9E17FCB7-FD63-405B-8996-6BEA3DC555DB}" type="sibTrans" cxnId="{430A97FF-F337-43EE-A213-F5885149D34E}">
      <dgm:prSet/>
      <dgm:spPr/>
      <dgm:t>
        <a:bodyPr/>
        <a:lstStyle/>
        <a:p>
          <a:endParaRPr lang="pt-BR"/>
        </a:p>
      </dgm:t>
    </dgm:pt>
    <dgm:pt modelId="{0F7D0F5D-0DE4-4375-BA52-756C7C5D85BF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dirty="0" smtClean="0"/>
            <a:t>Gorduras </a:t>
          </a:r>
          <a:r>
            <a:rPr lang="pt-BR" sz="2800" dirty="0" err="1" smtClean="0"/>
            <a:t>trans</a:t>
          </a:r>
          <a:endParaRPr lang="pt-BR" sz="2800" dirty="0"/>
        </a:p>
      </dgm:t>
    </dgm:pt>
    <dgm:pt modelId="{062A69B3-5CB5-422C-BD6F-27EFC06073D7}" type="parTrans" cxnId="{C2A9D82C-5C7F-4198-853F-D0BD236DCBF2}">
      <dgm:prSet/>
      <dgm:spPr/>
      <dgm:t>
        <a:bodyPr/>
        <a:lstStyle/>
        <a:p>
          <a:endParaRPr lang="pt-BR"/>
        </a:p>
      </dgm:t>
    </dgm:pt>
    <dgm:pt modelId="{8FBB0955-E224-4EF3-A0DD-58B0CDCA188A}" type="sibTrans" cxnId="{C2A9D82C-5C7F-4198-853F-D0BD236DCBF2}">
      <dgm:prSet/>
      <dgm:spPr/>
      <dgm:t>
        <a:bodyPr/>
        <a:lstStyle/>
        <a:p>
          <a:endParaRPr lang="pt-BR"/>
        </a:p>
      </dgm:t>
    </dgm:pt>
    <dgm:pt modelId="{8D307FBC-ABC7-45D0-9B81-585862E5D1D3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dirty="0" smtClean="0"/>
            <a:t>Gorduras boas</a:t>
          </a:r>
          <a:endParaRPr lang="pt-BR" sz="2800" dirty="0"/>
        </a:p>
      </dgm:t>
    </dgm:pt>
    <dgm:pt modelId="{5B04320B-3758-440E-AF09-550AF75F7590}" type="parTrans" cxnId="{57F4AB8E-AACA-4F3B-B260-887EA1FAE076}">
      <dgm:prSet/>
      <dgm:spPr/>
      <dgm:t>
        <a:bodyPr/>
        <a:lstStyle/>
        <a:p>
          <a:endParaRPr lang="pt-BR"/>
        </a:p>
      </dgm:t>
    </dgm:pt>
    <dgm:pt modelId="{E8A4A95C-EC11-4B21-9D48-D2DD73E49400}" type="sibTrans" cxnId="{57F4AB8E-AACA-4F3B-B260-887EA1FAE076}">
      <dgm:prSet/>
      <dgm:spPr/>
      <dgm:t>
        <a:bodyPr/>
        <a:lstStyle/>
        <a:p>
          <a:endParaRPr lang="pt-BR"/>
        </a:p>
      </dgm:t>
    </dgm:pt>
    <dgm:pt modelId="{B80B417E-241B-46FD-BCBB-EA716343CDD5}" type="pres">
      <dgm:prSet presAssocID="{44E0CC2B-641B-447E-B87C-B1FADCF461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47C70F4-7FDD-4453-96E0-0149338FBE24}" type="pres">
      <dgm:prSet presAssocID="{DC709D20-9C7D-4092-9E11-A267AE345C6C}" presName="hierRoot1" presStyleCnt="0">
        <dgm:presLayoutVars>
          <dgm:hierBranch val="init"/>
        </dgm:presLayoutVars>
      </dgm:prSet>
      <dgm:spPr/>
    </dgm:pt>
    <dgm:pt modelId="{666F0D84-06A2-423A-BAB9-C43A6329AC5F}" type="pres">
      <dgm:prSet presAssocID="{DC709D20-9C7D-4092-9E11-A267AE345C6C}" presName="rootComposite1" presStyleCnt="0"/>
      <dgm:spPr/>
    </dgm:pt>
    <dgm:pt modelId="{46855624-D44D-4ECF-B2D4-1F078CF11FEE}" type="pres">
      <dgm:prSet presAssocID="{DC709D20-9C7D-4092-9E11-A267AE345C6C}" presName="rootText1" presStyleLbl="node0" presStyleIdx="0" presStyleCnt="1" custScaleX="287956" custScaleY="58999" custLinFactNeighborX="997" custLinFactNeighborY="-2474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F25A747-0AC8-4E59-924F-082C07F5FCC8}" type="pres">
      <dgm:prSet presAssocID="{DC709D20-9C7D-4092-9E11-A267AE345C6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37AEC40-8300-4651-A4DB-11085E2AC39C}" type="pres">
      <dgm:prSet presAssocID="{DC709D20-9C7D-4092-9E11-A267AE345C6C}" presName="hierChild2" presStyleCnt="0"/>
      <dgm:spPr/>
    </dgm:pt>
    <dgm:pt modelId="{E4249447-2392-4607-AE20-684CCE14C30F}" type="pres">
      <dgm:prSet presAssocID="{15BC637B-2829-483D-ADB7-FF67DD9A1E1E}" presName="Name37" presStyleLbl="parChTrans1D2" presStyleIdx="0" presStyleCnt="3"/>
      <dgm:spPr/>
      <dgm:t>
        <a:bodyPr/>
        <a:lstStyle/>
        <a:p>
          <a:endParaRPr lang="pt-BR"/>
        </a:p>
      </dgm:t>
    </dgm:pt>
    <dgm:pt modelId="{C16413EC-E635-45F3-996F-F48BC7351CA5}" type="pres">
      <dgm:prSet presAssocID="{DD8F385B-E49B-47C3-B47A-4D6CB11765A2}" presName="hierRoot2" presStyleCnt="0">
        <dgm:presLayoutVars>
          <dgm:hierBranch val="init"/>
        </dgm:presLayoutVars>
      </dgm:prSet>
      <dgm:spPr/>
    </dgm:pt>
    <dgm:pt modelId="{C1161D00-7AF1-41F4-8C5B-768183619509}" type="pres">
      <dgm:prSet presAssocID="{DD8F385B-E49B-47C3-B47A-4D6CB11765A2}" presName="rootComposite" presStyleCnt="0"/>
      <dgm:spPr/>
    </dgm:pt>
    <dgm:pt modelId="{F1A67C06-4E3D-4B64-8F3F-D458F48C30BC}" type="pres">
      <dgm:prSet presAssocID="{DD8F385B-E49B-47C3-B47A-4D6CB11765A2}" presName="rootText" presStyleLbl="node2" presStyleIdx="0" presStyleCnt="3" custScaleY="62177" custLinFactNeighborX="-23" custLinFactNeighborY="438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1D84441-DF68-4566-B017-E2AEB432D49F}" type="pres">
      <dgm:prSet presAssocID="{DD8F385B-E49B-47C3-B47A-4D6CB11765A2}" presName="rootConnector" presStyleLbl="node2" presStyleIdx="0" presStyleCnt="3"/>
      <dgm:spPr/>
      <dgm:t>
        <a:bodyPr/>
        <a:lstStyle/>
        <a:p>
          <a:endParaRPr lang="pt-BR"/>
        </a:p>
      </dgm:t>
    </dgm:pt>
    <dgm:pt modelId="{30F01E74-6120-4218-9C4B-9E2869B73114}" type="pres">
      <dgm:prSet presAssocID="{DD8F385B-E49B-47C3-B47A-4D6CB11765A2}" presName="hierChild4" presStyleCnt="0"/>
      <dgm:spPr/>
    </dgm:pt>
    <dgm:pt modelId="{1C120A8D-37E4-4C37-9BF0-10D993D8DD7A}" type="pres">
      <dgm:prSet presAssocID="{DD8F385B-E49B-47C3-B47A-4D6CB11765A2}" presName="hierChild5" presStyleCnt="0"/>
      <dgm:spPr/>
    </dgm:pt>
    <dgm:pt modelId="{8A4F675A-9FA6-4FFB-AEA8-EFCE5939A5CA}" type="pres">
      <dgm:prSet presAssocID="{062A69B3-5CB5-422C-BD6F-27EFC06073D7}" presName="Name37" presStyleLbl="parChTrans1D2" presStyleIdx="1" presStyleCnt="3"/>
      <dgm:spPr/>
      <dgm:t>
        <a:bodyPr/>
        <a:lstStyle/>
        <a:p>
          <a:endParaRPr lang="pt-BR"/>
        </a:p>
      </dgm:t>
    </dgm:pt>
    <dgm:pt modelId="{741975F7-2959-449A-9F86-28E0FFA233B1}" type="pres">
      <dgm:prSet presAssocID="{0F7D0F5D-0DE4-4375-BA52-756C7C5D85BF}" presName="hierRoot2" presStyleCnt="0">
        <dgm:presLayoutVars>
          <dgm:hierBranch val="init"/>
        </dgm:presLayoutVars>
      </dgm:prSet>
      <dgm:spPr/>
    </dgm:pt>
    <dgm:pt modelId="{6E4E36AF-5869-479A-8D82-52DF709319E2}" type="pres">
      <dgm:prSet presAssocID="{0F7D0F5D-0DE4-4375-BA52-756C7C5D85BF}" presName="rootComposite" presStyleCnt="0"/>
      <dgm:spPr/>
    </dgm:pt>
    <dgm:pt modelId="{745AE3B0-1731-436D-9992-DA7318F438E8}" type="pres">
      <dgm:prSet presAssocID="{0F7D0F5D-0DE4-4375-BA52-756C7C5D85BF}" presName="rootText" presStyleLbl="node2" presStyleIdx="1" presStyleCnt="3" custScaleY="62177" custLinFactNeighborX="1320" custLinFactNeighborY="438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17262A1-474F-4845-AC7F-94F200F6111B}" type="pres">
      <dgm:prSet presAssocID="{0F7D0F5D-0DE4-4375-BA52-756C7C5D85BF}" presName="rootConnector" presStyleLbl="node2" presStyleIdx="1" presStyleCnt="3"/>
      <dgm:spPr/>
      <dgm:t>
        <a:bodyPr/>
        <a:lstStyle/>
        <a:p>
          <a:endParaRPr lang="pt-BR"/>
        </a:p>
      </dgm:t>
    </dgm:pt>
    <dgm:pt modelId="{7C742867-D931-4AFE-B7D7-8A9F272EDC47}" type="pres">
      <dgm:prSet presAssocID="{0F7D0F5D-0DE4-4375-BA52-756C7C5D85BF}" presName="hierChild4" presStyleCnt="0"/>
      <dgm:spPr/>
    </dgm:pt>
    <dgm:pt modelId="{776F65C2-C915-43B9-A105-76FE60067226}" type="pres">
      <dgm:prSet presAssocID="{0F7D0F5D-0DE4-4375-BA52-756C7C5D85BF}" presName="hierChild5" presStyleCnt="0"/>
      <dgm:spPr/>
    </dgm:pt>
    <dgm:pt modelId="{D895116E-1E63-42A9-AB5B-45AA97DCE381}" type="pres">
      <dgm:prSet presAssocID="{5B04320B-3758-440E-AF09-550AF75F7590}" presName="Name37" presStyleLbl="parChTrans1D2" presStyleIdx="2" presStyleCnt="3"/>
      <dgm:spPr/>
      <dgm:t>
        <a:bodyPr/>
        <a:lstStyle/>
        <a:p>
          <a:endParaRPr lang="pt-BR"/>
        </a:p>
      </dgm:t>
    </dgm:pt>
    <dgm:pt modelId="{CD82FE40-7A9D-4C66-9B4B-246E2B52387D}" type="pres">
      <dgm:prSet presAssocID="{8D307FBC-ABC7-45D0-9B81-585862E5D1D3}" presName="hierRoot2" presStyleCnt="0">
        <dgm:presLayoutVars>
          <dgm:hierBranch val="init"/>
        </dgm:presLayoutVars>
      </dgm:prSet>
      <dgm:spPr/>
    </dgm:pt>
    <dgm:pt modelId="{7D67DEE2-B841-4A53-B5D0-400E0205FA43}" type="pres">
      <dgm:prSet presAssocID="{8D307FBC-ABC7-45D0-9B81-585862E5D1D3}" presName="rootComposite" presStyleCnt="0"/>
      <dgm:spPr/>
    </dgm:pt>
    <dgm:pt modelId="{BA8ED4F9-B3B5-48A4-8551-2E0A1B653F13}" type="pres">
      <dgm:prSet presAssocID="{8D307FBC-ABC7-45D0-9B81-585862E5D1D3}" presName="rootText" presStyleLbl="node2" presStyleIdx="2" presStyleCnt="3" custScaleY="62177" custLinFactNeighborX="-2906" custLinFactNeighborY="4384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C283996-6A9B-437F-8EA9-1E387FFABE10}" type="pres">
      <dgm:prSet presAssocID="{8D307FBC-ABC7-45D0-9B81-585862E5D1D3}" presName="rootConnector" presStyleLbl="node2" presStyleIdx="2" presStyleCnt="3"/>
      <dgm:spPr/>
      <dgm:t>
        <a:bodyPr/>
        <a:lstStyle/>
        <a:p>
          <a:endParaRPr lang="pt-BR"/>
        </a:p>
      </dgm:t>
    </dgm:pt>
    <dgm:pt modelId="{0505DE08-A990-4368-AF93-43AEE2F1D30D}" type="pres">
      <dgm:prSet presAssocID="{8D307FBC-ABC7-45D0-9B81-585862E5D1D3}" presName="hierChild4" presStyleCnt="0"/>
      <dgm:spPr/>
    </dgm:pt>
    <dgm:pt modelId="{CA0F7DC7-E7D3-494A-AA20-65DF9ABA2254}" type="pres">
      <dgm:prSet presAssocID="{8D307FBC-ABC7-45D0-9B81-585862E5D1D3}" presName="hierChild5" presStyleCnt="0"/>
      <dgm:spPr/>
    </dgm:pt>
    <dgm:pt modelId="{4B2FE0B3-B637-4EF8-A2A3-9D3C24BAD23B}" type="pres">
      <dgm:prSet presAssocID="{DC709D20-9C7D-4092-9E11-A267AE345C6C}" presName="hierChild3" presStyleCnt="0"/>
      <dgm:spPr/>
    </dgm:pt>
  </dgm:ptLst>
  <dgm:cxnLst>
    <dgm:cxn modelId="{F2D3E95B-BB9B-41A3-AEEB-E73284C4F803}" type="presOf" srcId="{44E0CC2B-641B-447E-B87C-B1FADCF4619F}" destId="{B80B417E-241B-46FD-BCBB-EA716343CDD5}" srcOrd="0" destOrd="0" presId="urn:microsoft.com/office/officeart/2005/8/layout/orgChart1"/>
    <dgm:cxn modelId="{CE756F6F-3F45-41B5-A9D1-A8EEE92B3EFC}" type="presOf" srcId="{DD8F385B-E49B-47C3-B47A-4D6CB11765A2}" destId="{E1D84441-DF68-4566-B017-E2AEB432D49F}" srcOrd="1" destOrd="0" presId="urn:microsoft.com/office/officeart/2005/8/layout/orgChart1"/>
    <dgm:cxn modelId="{CE1224E3-D783-48BE-AE0E-3A9EAEEBA3AF}" type="presOf" srcId="{DD8F385B-E49B-47C3-B47A-4D6CB11765A2}" destId="{F1A67C06-4E3D-4B64-8F3F-D458F48C30BC}" srcOrd="0" destOrd="0" presId="urn:microsoft.com/office/officeart/2005/8/layout/orgChart1"/>
    <dgm:cxn modelId="{C2A9D82C-5C7F-4198-853F-D0BD236DCBF2}" srcId="{DC709D20-9C7D-4092-9E11-A267AE345C6C}" destId="{0F7D0F5D-0DE4-4375-BA52-756C7C5D85BF}" srcOrd="1" destOrd="0" parTransId="{062A69B3-5CB5-422C-BD6F-27EFC06073D7}" sibTransId="{8FBB0955-E224-4EF3-A0DD-58B0CDCA188A}"/>
    <dgm:cxn modelId="{23335FCA-106C-4893-AB2F-52E983B499C4}" type="presOf" srcId="{5B04320B-3758-440E-AF09-550AF75F7590}" destId="{D895116E-1E63-42A9-AB5B-45AA97DCE381}" srcOrd="0" destOrd="0" presId="urn:microsoft.com/office/officeart/2005/8/layout/orgChart1"/>
    <dgm:cxn modelId="{A1823E71-2161-48F0-AD23-486D514A2835}" type="presOf" srcId="{8D307FBC-ABC7-45D0-9B81-585862E5D1D3}" destId="{5C283996-6A9B-437F-8EA9-1E387FFABE10}" srcOrd="1" destOrd="0" presId="urn:microsoft.com/office/officeart/2005/8/layout/orgChart1"/>
    <dgm:cxn modelId="{430A97FF-F337-43EE-A213-F5885149D34E}" srcId="{DC709D20-9C7D-4092-9E11-A267AE345C6C}" destId="{DD8F385B-E49B-47C3-B47A-4D6CB11765A2}" srcOrd="0" destOrd="0" parTransId="{15BC637B-2829-483D-ADB7-FF67DD9A1E1E}" sibTransId="{9E17FCB7-FD63-405B-8996-6BEA3DC555DB}"/>
    <dgm:cxn modelId="{D371F2FA-A012-4794-BC81-66BABC6E4B6E}" type="presOf" srcId="{15BC637B-2829-483D-ADB7-FF67DD9A1E1E}" destId="{E4249447-2392-4607-AE20-684CCE14C30F}" srcOrd="0" destOrd="0" presId="urn:microsoft.com/office/officeart/2005/8/layout/orgChart1"/>
    <dgm:cxn modelId="{B991F036-623C-44FC-912F-CC0A412D94A9}" type="presOf" srcId="{0F7D0F5D-0DE4-4375-BA52-756C7C5D85BF}" destId="{745AE3B0-1731-436D-9992-DA7318F438E8}" srcOrd="0" destOrd="0" presId="urn:microsoft.com/office/officeart/2005/8/layout/orgChart1"/>
    <dgm:cxn modelId="{729BBD10-ADB6-41FD-A57D-5231695CC51C}" type="presOf" srcId="{0F7D0F5D-0DE4-4375-BA52-756C7C5D85BF}" destId="{917262A1-474F-4845-AC7F-94F200F6111B}" srcOrd="1" destOrd="0" presId="urn:microsoft.com/office/officeart/2005/8/layout/orgChart1"/>
    <dgm:cxn modelId="{9B58C038-276F-4F32-A43A-509BA0F007CE}" type="presOf" srcId="{DC709D20-9C7D-4092-9E11-A267AE345C6C}" destId="{46855624-D44D-4ECF-B2D4-1F078CF11FEE}" srcOrd="0" destOrd="0" presId="urn:microsoft.com/office/officeart/2005/8/layout/orgChart1"/>
    <dgm:cxn modelId="{C98D66B2-C809-4A7D-AAC1-A70A37F9A2DC}" type="presOf" srcId="{062A69B3-5CB5-422C-BD6F-27EFC06073D7}" destId="{8A4F675A-9FA6-4FFB-AEA8-EFCE5939A5CA}" srcOrd="0" destOrd="0" presId="urn:microsoft.com/office/officeart/2005/8/layout/orgChart1"/>
    <dgm:cxn modelId="{B0483530-5AAB-402C-B84A-FDF3FC621043}" type="presOf" srcId="{8D307FBC-ABC7-45D0-9B81-585862E5D1D3}" destId="{BA8ED4F9-B3B5-48A4-8551-2E0A1B653F13}" srcOrd="0" destOrd="0" presId="urn:microsoft.com/office/officeart/2005/8/layout/orgChart1"/>
    <dgm:cxn modelId="{CA2D4815-CAD8-4BFE-9F09-35A0AABB22D6}" srcId="{44E0CC2B-641B-447E-B87C-B1FADCF4619F}" destId="{DC709D20-9C7D-4092-9E11-A267AE345C6C}" srcOrd="0" destOrd="0" parTransId="{D6678C87-9B4B-40AC-8DC3-2415553CA68D}" sibTransId="{AF7F1000-6CB0-425D-843A-A4353FD3E34E}"/>
    <dgm:cxn modelId="{BE005F4E-A049-43DE-95BD-0B43DFA493C5}" type="presOf" srcId="{DC709D20-9C7D-4092-9E11-A267AE345C6C}" destId="{AF25A747-0AC8-4E59-924F-082C07F5FCC8}" srcOrd="1" destOrd="0" presId="urn:microsoft.com/office/officeart/2005/8/layout/orgChart1"/>
    <dgm:cxn modelId="{57F4AB8E-AACA-4F3B-B260-887EA1FAE076}" srcId="{DC709D20-9C7D-4092-9E11-A267AE345C6C}" destId="{8D307FBC-ABC7-45D0-9B81-585862E5D1D3}" srcOrd="2" destOrd="0" parTransId="{5B04320B-3758-440E-AF09-550AF75F7590}" sibTransId="{E8A4A95C-EC11-4B21-9D48-D2DD73E49400}"/>
    <dgm:cxn modelId="{9627EA53-94BF-4E18-BB22-D8B38EE983FF}" type="presParOf" srcId="{B80B417E-241B-46FD-BCBB-EA716343CDD5}" destId="{047C70F4-7FDD-4453-96E0-0149338FBE24}" srcOrd="0" destOrd="0" presId="urn:microsoft.com/office/officeart/2005/8/layout/orgChart1"/>
    <dgm:cxn modelId="{6D0941CC-9F49-4ACF-8256-F5917CF060A5}" type="presParOf" srcId="{047C70F4-7FDD-4453-96E0-0149338FBE24}" destId="{666F0D84-06A2-423A-BAB9-C43A6329AC5F}" srcOrd="0" destOrd="0" presId="urn:microsoft.com/office/officeart/2005/8/layout/orgChart1"/>
    <dgm:cxn modelId="{A6701259-10D1-462B-86AB-FD05CE0D87D9}" type="presParOf" srcId="{666F0D84-06A2-423A-BAB9-C43A6329AC5F}" destId="{46855624-D44D-4ECF-B2D4-1F078CF11FEE}" srcOrd="0" destOrd="0" presId="urn:microsoft.com/office/officeart/2005/8/layout/orgChart1"/>
    <dgm:cxn modelId="{3A11E246-507F-4C57-933C-4024704BA7D2}" type="presParOf" srcId="{666F0D84-06A2-423A-BAB9-C43A6329AC5F}" destId="{AF25A747-0AC8-4E59-924F-082C07F5FCC8}" srcOrd="1" destOrd="0" presId="urn:microsoft.com/office/officeart/2005/8/layout/orgChart1"/>
    <dgm:cxn modelId="{E2794A4E-8CA5-43C8-864D-063A4A8FC31E}" type="presParOf" srcId="{047C70F4-7FDD-4453-96E0-0149338FBE24}" destId="{537AEC40-8300-4651-A4DB-11085E2AC39C}" srcOrd="1" destOrd="0" presId="urn:microsoft.com/office/officeart/2005/8/layout/orgChart1"/>
    <dgm:cxn modelId="{A128CDA2-9B42-4B07-B40C-67D99D713565}" type="presParOf" srcId="{537AEC40-8300-4651-A4DB-11085E2AC39C}" destId="{E4249447-2392-4607-AE20-684CCE14C30F}" srcOrd="0" destOrd="0" presId="urn:microsoft.com/office/officeart/2005/8/layout/orgChart1"/>
    <dgm:cxn modelId="{52C339D8-EF3D-49F2-835A-DD7737A2930E}" type="presParOf" srcId="{537AEC40-8300-4651-A4DB-11085E2AC39C}" destId="{C16413EC-E635-45F3-996F-F48BC7351CA5}" srcOrd="1" destOrd="0" presId="urn:microsoft.com/office/officeart/2005/8/layout/orgChart1"/>
    <dgm:cxn modelId="{48EF2475-C1C6-499F-A218-B5A5C5BB5869}" type="presParOf" srcId="{C16413EC-E635-45F3-996F-F48BC7351CA5}" destId="{C1161D00-7AF1-41F4-8C5B-768183619509}" srcOrd="0" destOrd="0" presId="urn:microsoft.com/office/officeart/2005/8/layout/orgChart1"/>
    <dgm:cxn modelId="{D34A2DE9-D2C1-48EF-8F38-E72E9D3CFA5B}" type="presParOf" srcId="{C1161D00-7AF1-41F4-8C5B-768183619509}" destId="{F1A67C06-4E3D-4B64-8F3F-D458F48C30BC}" srcOrd="0" destOrd="0" presId="urn:microsoft.com/office/officeart/2005/8/layout/orgChart1"/>
    <dgm:cxn modelId="{8DEB885F-0CE5-49DB-A4E3-2E55403910B4}" type="presParOf" srcId="{C1161D00-7AF1-41F4-8C5B-768183619509}" destId="{E1D84441-DF68-4566-B017-E2AEB432D49F}" srcOrd="1" destOrd="0" presId="urn:microsoft.com/office/officeart/2005/8/layout/orgChart1"/>
    <dgm:cxn modelId="{D8AB42D7-EE9D-4499-A620-B5B7AA4688A9}" type="presParOf" srcId="{C16413EC-E635-45F3-996F-F48BC7351CA5}" destId="{30F01E74-6120-4218-9C4B-9E2869B73114}" srcOrd="1" destOrd="0" presId="urn:microsoft.com/office/officeart/2005/8/layout/orgChart1"/>
    <dgm:cxn modelId="{EF359B05-CC39-4073-A71D-A08A82A4CA3C}" type="presParOf" srcId="{C16413EC-E635-45F3-996F-F48BC7351CA5}" destId="{1C120A8D-37E4-4C37-9BF0-10D993D8DD7A}" srcOrd="2" destOrd="0" presId="urn:microsoft.com/office/officeart/2005/8/layout/orgChart1"/>
    <dgm:cxn modelId="{A64442B4-0216-426D-85E4-C940CFFFB2BB}" type="presParOf" srcId="{537AEC40-8300-4651-A4DB-11085E2AC39C}" destId="{8A4F675A-9FA6-4FFB-AEA8-EFCE5939A5CA}" srcOrd="2" destOrd="0" presId="urn:microsoft.com/office/officeart/2005/8/layout/orgChart1"/>
    <dgm:cxn modelId="{4688D12C-CB8D-4570-A326-C81F9A9F0904}" type="presParOf" srcId="{537AEC40-8300-4651-A4DB-11085E2AC39C}" destId="{741975F7-2959-449A-9F86-28E0FFA233B1}" srcOrd="3" destOrd="0" presId="urn:microsoft.com/office/officeart/2005/8/layout/orgChart1"/>
    <dgm:cxn modelId="{5DD45791-ABE8-4002-8220-463E01B760C1}" type="presParOf" srcId="{741975F7-2959-449A-9F86-28E0FFA233B1}" destId="{6E4E36AF-5869-479A-8D82-52DF709319E2}" srcOrd="0" destOrd="0" presId="urn:microsoft.com/office/officeart/2005/8/layout/orgChart1"/>
    <dgm:cxn modelId="{34063149-6FB5-4663-9E77-0DB43F4A717E}" type="presParOf" srcId="{6E4E36AF-5869-479A-8D82-52DF709319E2}" destId="{745AE3B0-1731-436D-9992-DA7318F438E8}" srcOrd="0" destOrd="0" presId="urn:microsoft.com/office/officeart/2005/8/layout/orgChart1"/>
    <dgm:cxn modelId="{0E1933B1-1061-472A-B770-C31E2CF10E29}" type="presParOf" srcId="{6E4E36AF-5869-479A-8D82-52DF709319E2}" destId="{917262A1-474F-4845-AC7F-94F200F6111B}" srcOrd="1" destOrd="0" presId="urn:microsoft.com/office/officeart/2005/8/layout/orgChart1"/>
    <dgm:cxn modelId="{3D3B363C-CE2A-4708-8FED-38FC0A313C97}" type="presParOf" srcId="{741975F7-2959-449A-9F86-28E0FFA233B1}" destId="{7C742867-D931-4AFE-B7D7-8A9F272EDC47}" srcOrd="1" destOrd="0" presId="urn:microsoft.com/office/officeart/2005/8/layout/orgChart1"/>
    <dgm:cxn modelId="{85263700-27A1-4A90-9BCD-C4114844608E}" type="presParOf" srcId="{741975F7-2959-449A-9F86-28E0FFA233B1}" destId="{776F65C2-C915-43B9-A105-76FE60067226}" srcOrd="2" destOrd="0" presId="urn:microsoft.com/office/officeart/2005/8/layout/orgChart1"/>
    <dgm:cxn modelId="{FC726B06-FB3B-4CB8-95E5-250A86203090}" type="presParOf" srcId="{537AEC40-8300-4651-A4DB-11085E2AC39C}" destId="{D895116E-1E63-42A9-AB5B-45AA97DCE381}" srcOrd="4" destOrd="0" presId="urn:microsoft.com/office/officeart/2005/8/layout/orgChart1"/>
    <dgm:cxn modelId="{49580910-E38A-4651-8107-11551879F7F5}" type="presParOf" srcId="{537AEC40-8300-4651-A4DB-11085E2AC39C}" destId="{CD82FE40-7A9D-4C66-9B4B-246E2B52387D}" srcOrd="5" destOrd="0" presId="urn:microsoft.com/office/officeart/2005/8/layout/orgChart1"/>
    <dgm:cxn modelId="{E46117EB-78DC-4749-BC74-275BA1D7D67C}" type="presParOf" srcId="{CD82FE40-7A9D-4C66-9B4B-246E2B52387D}" destId="{7D67DEE2-B841-4A53-B5D0-400E0205FA43}" srcOrd="0" destOrd="0" presId="urn:microsoft.com/office/officeart/2005/8/layout/orgChart1"/>
    <dgm:cxn modelId="{64A0C1E3-4B0E-4D72-AFE4-93AFCA0185D7}" type="presParOf" srcId="{7D67DEE2-B841-4A53-B5D0-400E0205FA43}" destId="{BA8ED4F9-B3B5-48A4-8551-2E0A1B653F13}" srcOrd="0" destOrd="0" presId="urn:microsoft.com/office/officeart/2005/8/layout/orgChart1"/>
    <dgm:cxn modelId="{ACFC6428-47A0-4AED-919F-125516637415}" type="presParOf" srcId="{7D67DEE2-B841-4A53-B5D0-400E0205FA43}" destId="{5C283996-6A9B-437F-8EA9-1E387FFABE10}" srcOrd="1" destOrd="0" presId="urn:microsoft.com/office/officeart/2005/8/layout/orgChart1"/>
    <dgm:cxn modelId="{46EC54EF-0DF9-4461-A6E1-24420BE8C28D}" type="presParOf" srcId="{CD82FE40-7A9D-4C66-9B4B-246E2B52387D}" destId="{0505DE08-A990-4368-AF93-43AEE2F1D30D}" srcOrd="1" destOrd="0" presId="urn:microsoft.com/office/officeart/2005/8/layout/orgChart1"/>
    <dgm:cxn modelId="{50C32266-E78D-4710-AB05-E17D57B29E43}" type="presParOf" srcId="{CD82FE40-7A9D-4C66-9B4B-246E2B52387D}" destId="{CA0F7DC7-E7D3-494A-AA20-65DF9ABA2254}" srcOrd="2" destOrd="0" presId="urn:microsoft.com/office/officeart/2005/8/layout/orgChart1"/>
    <dgm:cxn modelId="{9C983F6F-0D7D-4D12-8BD7-CBCB3BBD5FCE}" type="presParOf" srcId="{047C70F4-7FDD-4453-96E0-0149338FBE24}" destId="{4B2FE0B3-B637-4EF8-A2A3-9D3C24BAD2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5116E-1E63-42A9-AB5B-45AA97DCE381}">
      <dsp:nvSpPr>
        <dsp:cNvPr id="0" name=""/>
        <dsp:cNvSpPr/>
      </dsp:nvSpPr>
      <dsp:spPr>
        <a:xfrm>
          <a:off x="4382291" y="1183567"/>
          <a:ext cx="2983102" cy="1408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225"/>
              </a:lnTo>
              <a:lnTo>
                <a:pt x="2983102" y="1141225"/>
              </a:lnTo>
              <a:lnTo>
                <a:pt x="2983102" y="1408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F675A-9FA6-4FFB-AEA8-EFCE5939A5CA}">
      <dsp:nvSpPr>
        <dsp:cNvPr id="0" name=""/>
        <dsp:cNvSpPr/>
      </dsp:nvSpPr>
      <dsp:spPr>
        <a:xfrm>
          <a:off x="4336571" y="1183567"/>
          <a:ext cx="91440" cy="14087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41225"/>
              </a:lnTo>
              <a:lnTo>
                <a:pt x="53948" y="1141225"/>
              </a:lnTo>
              <a:lnTo>
                <a:pt x="53948" y="1408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49447-2392-4607-AE20-684CCE14C30F}">
      <dsp:nvSpPr>
        <dsp:cNvPr id="0" name=""/>
        <dsp:cNvSpPr/>
      </dsp:nvSpPr>
      <dsp:spPr>
        <a:xfrm>
          <a:off x="1273774" y="1183567"/>
          <a:ext cx="3108517" cy="1408717"/>
        </a:xfrm>
        <a:custGeom>
          <a:avLst/>
          <a:gdLst/>
          <a:ahLst/>
          <a:cxnLst/>
          <a:rect l="0" t="0" r="0" b="0"/>
          <a:pathLst>
            <a:path>
              <a:moveTo>
                <a:pt x="3108517" y="0"/>
              </a:moveTo>
              <a:lnTo>
                <a:pt x="3108517" y="1141225"/>
              </a:lnTo>
              <a:lnTo>
                <a:pt x="0" y="1141225"/>
              </a:lnTo>
              <a:lnTo>
                <a:pt x="0" y="1408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55624-D44D-4ECF-B2D4-1F078CF11FEE}">
      <dsp:nvSpPr>
        <dsp:cNvPr id="0" name=""/>
        <dsp:cNvSpPr/>
      </dsp:nvSpPr>
      <dsp:spPr>
        <a:xfrm>
          <a:off x="714382" y="432053"/>
          <a:ext cx="7335817" cy="751513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Gorduras totais</a:t>
          </a:r>
          <a:endParaRPr lang="pt-BR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4382" y="432053"/>
        <a:ext cx="7335817" cy="751513"/>
      </dsp:txXfrm>
    </dsp:sp>
    <dsp:sp modelId="{F1A67C06-4E3D-4B64-8F3F-D458F48C30BC}">
      <dsp:nvSpPr>
        <dsp:cNvPr id="0" name=""/>
        <dsp:cNvSpPr/>
      </dsp:nvSpPr>
      <dsp:spPr>
        <a:xfrm>
          <a:off x="0" y="2592284"/>
          <a:ext cx="2547548" cy="791994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Gorduras saturadas</a:t>
          </a:r>
          <a:endParaRPr lang="pt-BR" sz="2800" kern="1200" dirty="0"/>
        </a:p>
      </dsp:txBody>
      <dsp:txXfrm>
        <a:off x="0" y="2592284"/>
        <a:ext cx="2547548" cy="791994"/>
      </dsp:txXfrm>
    </dsp:sp>
    <dsp:sp modelId="{745AE3B0-1731-436D-9992-DA7318F438E8}">
      <dsp:nvSpPr>
        <dsp:cNvPr id="0" name=""/>
        <dsp:cNvSpPr/>
      </dsp:nvSpPr>
      <dsp:spPr>
        <a:xfrm>
          <a:off x="3116746" y="2592284"/>
          <a:ext cx="2547548" cy="791994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Gorduras </a:t>
          </a:r>
          <a:r>
            <a:rPr lang="pt-BR" sz="2800" kern="1200" dirty="0" err="1" smtClean="0"/>
            <a:t>trans</a:t>
          </a:r>
          <a:endParaRPr lang="pt-BR" sz="2800" kern="1200" dirty="0"/>
        </a:p>
      </dsp:txBody>
      <dsp:txXfrm>
        <a:off x="3116746" y="2592284"/>
        <a:ext cx="2547548" cy="791994"/>
      </dsp:txXfrm>
    </dsp:sp>
    <dsp:sp modelId="{BA8ED4F9-B3B5-48A4-8551-2E0A1B653F13}">
      <dsp:nvSpPr>
        <dsp:cNvPr id="0" name=""/>
        <dsp:cNvSpPr/>
      </dsp:nvSpPr>
      <dsp:spPr>
        <a:xfrm>
          <a:off x="6091619" y="2592284"/>
          <a:ext cx="2547548" cy="79199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Gorduras boas</a:t>
          </a:r>
          <a:endParaRPr lang="pt-BR" sz="2800" kern="1200" dirty="0"/>
        </a:p>
      </dsp:txBody>
      <dsp:txXfrm>
        <a:off x="6091619" y="2592284"/>
        <a:ext cx="2547548" cy="791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E8B6BD-9180-41AB-9F3E-FED1DD723C0C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030F14-DD6F-4A05-B014-C677ACB381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336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68A2DE-B675-49E1-AEEA-EE2DA053AE43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>
              <a:cs typeface="Arial" charset="0"/>
            </a:endParaRPr>
          </a:p>
        </p:txBody>
      </p:sp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754" tIns="45377" rIns="90754" bIns="45377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843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54" tIns="45377" rIns="90754" bIns="45377" anchor="b"/>
          <a:lstStyle/>
          <a:p>
            <a:pPr algn="r"/>
            <a:fld id="{271ABABF-0523-4D36-9370-A0C92D65267F}" type="slidenum">
              <a:rPr lang="pt-BR" sz="1200">
                <a:latin typeface="Calibri" pitchFamily="34" charset="0"/>
              </a:rPr>
              <a:pPr algn="r"/>
              <a:t>2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3080-245A-496F-9EFA-FBF2CBB8D167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F4860-7E91-4B34-B284-5C73C5F65E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ED6AB-FE80-4A2B-9F14-ECC563051A01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F1EB-2A34-4A89-9AF4-9709DCFB22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E449-1015-4730-ABC6-F9708460B535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B1FE-CDE5-4409-B879-EF440D3EC3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5758-7C1B-4D8D-9D15-0D87245B87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EB7E3-16B6-4F17-B52C-2AE2B947A1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C57B-728E-4108-ABD2-1BFA60AEC25F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C4EB-53CF-4992-9853-7C4DCC2DEC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1C70-689E-4E49-B322-420FF2E4BC5A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D38D-98D8-4AAF-A0E8-C0606BD8DA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87C6-3FA3-4749-935F-E68EC1D1F987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7E4F-FA7D-4ECA-AB67-BC75DC5B43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2991F-A07F-4627-B4D6-3126CD30D142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AD76-0C86-41AB-B662-97AA9BE6EF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0D7A-F40D-478F-B938-C99C076449E6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18EC-86F4-4758-B743-8C1E4654E4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9DE8-D6B0-4F68-9664-C851E6B7C3F8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0FF1F-7BDB-46FA-BFA3-3382FF2B61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0E5B-A6C7-4D7A-83CE-EA240D374960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FC5D-0533-404C-8CA5-969E2632A0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8098A-991C-4040-9EC3-DFAA1AC75DEE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C120A-D727-42B5-B249-5739AABAEB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72F915-E5D9-4C68-B834-2DAE31108A1A}" type="datetimeFigureOut">
              <a:rPr lang="pt-BR"/>
              <a:pPr>
                <a:defRPr/>
              </a:pPr>
              <a:t>25/09/2013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C7A56-AFB1-453E-9E2E-F9275C7799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nadia_biom@hotmail.com" TargetMode="External"/><Relationship Id="rId2" Type="http://schemas.openxmlformats.org/officeDocument/2006/relationships/hyperlink" Target="mailto:mayaragg@bol.com.br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yara\Desktop\trabalho  informação nutricional\tumblr_m4itjzCghb1rwcc6bo1_500_thum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379413"/>
            <a:ext cx="949325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89476" y="548680"/>
            <a:ext cx="4254524" cy="1470025"/>
          </a:xfrm>
        </p:spPr>
        <p:txBody>
          <a:bodyPr rtlCol="0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ln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Jokerman" pitchFamily="82" charset="0"/>
              </a:rPr>
              <a:t>Bem-vindos!</a:t>
            </a:r>
            <a:endParaRPr lang="pt-BR" b="1" dirty="0">
              <a:ln/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ão 1 11"/>
          <p:cNvSpPr/>
          <p:nvPr/>
        </p:nvSpPr>
        <p:spPr>
          <a:xfrm>
            <a:off x="5580063" y="1844675"/>
            <a:ext cx="3384550" cy="2781300"/>
          </a:xfrm>
          <a:prstGeom prst="irregularSeal1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938" y="2668588"/>
            <a:ext cx="6080126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5400" b="1" dirty="0" smtClean="0">
                <a:solidFill>
                  <a:srgbClr val="FF6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Carboidratos</a:t>
            </a:r>
            <a:endParaRPr lang="pt-BR" sz="4800" b="1" dirty="0">
              <a:solidFill>
                <a:srgbClr val="FF6D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70"/>
          <p:cNvSpPr txBox="1">
            <a:spLocks noChangeArrowheads="1"/>
          </p:cNvSpPr>
          <p:nvPr/>
        </p:nvSpPr>
        <p:spPr bwMode="auto">
          <a:xfrm>
            <a:off x="5969000" y="2852738"/>
            <a:ext cx="26066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latin typeface="Snap ITC" pitchFamily="82" charset="0"/>
              </a:rPr>
              <a:t>Energia</a:t>
            </a:r>
          </a:p>
        </p:txBody>
      </p:sp>
      <p:pic>
        <p:nvPicPr>
          <p:cNvPr id="26628" name="Picture 2" descr="C:\Users\mayara\Desktop\trabalho  informação nutricional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2238"/>
            <a:ext cx="24669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C:\Users\mayara\Desktop\trabalho  informação nutricional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100" y="5202238"/>
            <a:ext cx="21383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C:\Users\mayara\Desktop\trabalho  informação nutricional\macarronada-para-mam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6975" y="5202238"/>
            <a:ext cx="22494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C:\Users\mayara\Desktop\trabalho  informação nutricional\frutose.jpg"/>
          <p:cNvPicPr>
            <a:picLocks noChangeAspect="1" noChangeArrowheads="1"/>
          </p:cNvPicPr>
          <p:nvPr/>
        </p:nvPicPr>
        <p:blipFill>
          <a:blip r:embed="rId5"/>
          <a:srcRect r="4189"/>
          <a:stretch>
            <a:fillRect/>
          </a:stretch>
        </p:blipFill>
        <p:spPr bwMode="auto">
          <a:xfrm>
            <a:off x="7107238" y="0"/>
            <a:ext cx="203676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 descr="C:\Users\mayara\Desktop\trabalho  informação nutricional\261353-Microondas2.jpg"/>
          <p:cNvPicPr>
            <a:picLocks noChangeAspect="1" noChangeArrowheads="1"/>
          </p:cNvPicPr>
          <p:nvPr/>
        </p:nvPicPr>
        <p:blipFill>
          <a:blip r:embed="rId6"/>
          <a:srcRect r="6946"/>
          <a:stretch>
            <a:fillRect/>
          </a:stretch>
        </p:blipFill>
        <p:spPr bwMode="auto">
          <a:xfrm>
            <a:off x="4859338" y="0"/>
            <a:ext cx="22685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 descr="G:\o-perigo-das-bolachas-6-264.jpg"/>
          <p:cNvPicPr>
            <a:picLocks noChangeAspect="1" noChangeArrowheads="1"/>
          </p:cNvPicPr>
          <p:nvPr/>
        </p:nvPicPr>
        <p:blipFill>
          <a:blip r:embed="rId7"/>
          <a:srcRect l="7370" r="4489" b="10425"/>
          <a:stretch>
            <a:fillRect/>
          </a:stretch>
        </p:blipFill>
        <p:spPr bwMode="auto">
          <a:xfrm>
            <a:off x="0" y="0"/>
            <a:ext cx="24511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" descr="C:\Users\mayara\Desktop\trabalho  informação nutricional\dfgfgdfgf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9200" y="0"/>
            <a:ext cx="23701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3" descr="C:\Users\mayara\Desktop\trabalho  informação nutricional\5148b5dd932e4c6b74bc07ef828e510130c87c0199a6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75463" y="5202238"/>
            <a:ext cx="22685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650" y="1889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Proteínas</a:t>
            </a:r>
            <a:endParaRPr lang="pt-BR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32" descr="prede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529013"/>
            <a:ext cx="221138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Users\mayara\Desktop\trabalho  informação nutricional\quando-o-leite-é-o-probl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2682875"/>
            <a:ext cx="23479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mayara\Desktop\trabalho  informação nutricional\materias_carnivoro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00" y="4724400"/>
            <a:ext cx="23780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4" descr="tecido-muscul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506663"/>
            <a:ext cx="272891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ângulo de cantos arredondados 16"/>
          <p:cNvSpPr/>
          <p:nvPr/>
        </p:nvSpPr>
        <p:spPr>
          <a:xfrm>
            <a:off x="6011863" y="1484313"/>
            <a:ext cx="2592387" cy="892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Células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Tecidos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Órgãos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157538" y="2376488"/>
            <a:ext cx="2592387" cy="890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Construção</a:t>
            </a:r>
            <a:endParaRPr lang="pt-BR" b="1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73038" y="1614488"/>
            <a:ext cx="2592387" cy="8921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Alimentos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6" descr="gordura-saturada"/>
          <p:cNvPicPr>
            <a:picLocks noChangeAspect="1" noChangeArrowheads="1"/>
          </p:cNvPicPr>
          <p:nvPr/>
        </p:nvPicPr>
        <p:blipFill>
          <a:blip r:embed="rId2"/>
          <a:srcRect r="22636"/>
          <a:stretch>
            <a:fillRect/>
          </a:stretch>
        </p:blipFill>
        <p:spPr bwMode="auto">
          <a:xfrm>
            <a:off x="304800" y="4178300"/>
            <a:ext cx="25733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a 2"/>
          <p:cNvGraphicFramePr/>
          <p:nvPr/>
        </p:nvGraphicFramePr>
        <p:xfrm>
          <a:off x="280591" y="404664"/>
          <a:ext cx="8713785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675" name="Picture 11" descr="G:\gordura-tran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4203700"/>
            <a:ext cx="24860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2" descr="G:\IKKMDL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2225" y="4203700"/>
            <a:ext cx="25209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6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Fibra alimentar</a:t>
            </a:r>
            <a:endParaRPr lang="pt-BR" b="1" dirty="0">
              <a:solidFill>
                <a:srgbClr val="FF6D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2" descr="bob carbur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562475"/>
            <a:ext cx="2811463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G:\feijão 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1952625"/>
            <a:ext cx="340836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G:\fibr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54200"/>
            <a:ext cx="37623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3853998" y="1801661"/>
            <a:ext cx="1584176" cy="66239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Vegetais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3" name="Picture 19" descr="78919910007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4503738"/>
            <a:ext cx="2125662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Imagem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3850" y="4503738"/>
            <a:ext cx="237807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2072011202615zzsalgadinh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7525" y="1901825"/>
            <a:ext cx="21510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salei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813" y="2084388"/>
            <a:ext cx="22780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miojo-gran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4975" y="2155825"/>
            <a:ext cx="19431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0" descr="coca_zero_43252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8813" y="3973513"/>
            <a:ext cx="21812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54013" y="3825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Sódio</a:t>
            </a:r>
            <a:endParaRPr lang="pt-BR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8" name="Picture 3" descr="G:\prod_15703.jpg"/>
          <p:cNvPicPr>
            <a:picLocks noChangeAspect="1" noChangeArrowheads="1"/>
          </p:cNvPicPr>
          <p:nvPr/>
        </p:nvPicPr>
        <p:blipFill>
          <a:blip r:embed="rId8"/>
          <a:srcRect l="19991" r="30042"/>
          <a:stretch>
            <a:fillRect/>
          </a:stretch>
        </p:blipFill>
        <p:spPr bwMode="auto">
          <a:xfrm>
            <a:off x="2555875" y="4370388"/>
            <a:ext cx="1128713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4" descr="G:\2012321_6795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9700" y="2089150"/>
            <a:ext cx="17859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BLOG-H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133600"/>
            <a:ext cx="3563938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 explicativo em elipse 1"/>
          <p:cNvSpPr/>
          <p:nvPr/>
        </p:nvSpPr>
        <p:spPr>
          <a:xfrm>
            <a:off x="3644900" y="188913"/>
            <a:ext cx="5419725" cy="4752975"/>
          </a:xfrm>
          <a:prstGeom prst="wedgeEllipseCallout">
            <a:avLst>
              <a:gd name="adj1" fmla="val -57787"/>
              <a:gd name="adj2" fmla="val 340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0000"/>
                </a:solidFill>
              </a:rPr>
              <a:t>ATENÇÃO!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Excesso de Sódio pode causar pressão alta!!! </a:t>
            </a:r>
            <a:r>
              <a:rPr lang="pt-BR" sz="2400" b="1" dirty="0">
                <a:solidFill>
                  <a:srgbClr val="009900"/>
                </a:solidFill>
              </a:rPr>
              <a:t>(Hipertensão)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Diminua o sal da comida, leia o rótulo dos alimentos e 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Cuidado com o Excesso!!!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1"/>
          <p:cNvGrpSpPr>
            <a:grpSpLocks/>
          </p:cNvGrpSpPr>
          <p:nvPr/>
        </p:nvGrpSpPr>
        <p:grpSpPr bwMode="auto">
          <a:xfrm>
            <a:off x="1547813" y="1403350"/>
            <a:ext cx="6192837" cy="5326063"/>
            <a:chOff x="1202" y="845"/>
            <a:chExt cx="3361" cy="3355"/>
          </a:xfrm>
        </p:grpSpPr>
        <p:grpSp>
          <p:nvGrpSpPr>
            <p:cNvPr id="32771" name="Group 17"/>
            <p:cNvGrpSpPr>
              <a:grpSpLocks/>
            </p:cNvGrpSpPr>
            <p:nvPr/>
          </p:nvGrpSpPr>
          <p:grpSpPr bwMode="auto">
            <a:xfrm>
              <a:off x="1202" y="845"/>
              <a:ext cx="3361" cy="3355"/>
              <a:chOff x="1202" y="845"/>
              <a:chExt cx="3361" cy="3355"/>
            </a:xfrm>
          </p:grpSpPr>
          <p:pic>
            <p:nvPicPr>
              <p:cNvPr id="32773" name="Picture 18" descr="dinheirama_tabela_nutricional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02" y="845"/>
                <a:ext cx="3361" cy="33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774" name="AutoShape 19"/>
              <p:cNvSpPr>
                <a:spLocks noChangeArrowheads="1"/>
              </p:cNvSpPr>
              <p:nvPr/>
            </p:nvSpPr>
            <p:spPr bwMode="auto">
              <a:xfrm>
                <a:off x="1792" y="1162"/>
                <a:ext cx="454" cy="181"/>
              </a:xfrm>
              <a:prstGeom prst="roundRect">
                <a:avLst>
                  <a:gd name="adj" fmla="val 16667"/>
                </a:avLst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Calibri" pitchFamily="34" charset="0"/>
                </a:endParaRPr>
              </a:p>
            </p:txBody>
          </p:sp>
        </p:grpSp>
        <p:sp>
          <p:nvSpPr>
            <p:cNvPr id="32772" name="AutoShape 20"/>
            <p:cNvSpPr>
              <a:spLocks noChangeArrowheads="1"/>
            </p:cNvSpPr>
            <p:nvPr/>
          </p:nvSpPr>
          <p:spPr bwMode="auto">
            <a:xfrm>
              <a:off x="2971" y="1155"/>
              <a:ext cx="1043" cy="182"/>
            </a:xfrm>
            <a:prstGeom prst="roundRect">
              <a:avLst>
                <a:gd name="adj" fmla="val 16667"/>
              </a:avLst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8" name="Título 1"/>
          <p:cNvSpPr txBox="1">
            <a:spLocks/>
          </p:cNvSpPr>
          <p:nvPr/>
        </p:nvSpPr>
        <p:spPr>
          <a:xfrm>
            <a:off x="379413" y="2603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Porção</a:t>
            </a:r>
            <a:endParaRPr lang="pt-BR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1403350" y="1152525"/>
            <a:ext cx="6370638" cy="5208588"/>
            <a:chOff x="839" y="754"/>
            <a:chExt cx="4013" cy="3281"/>
          </a:xfrm>
        </p:grpSpPr>
        <p:pic>
          <p:nvPicPr>
            <p:cNvPr id="33804" name="Picture 4" descr="rotulo pizza"/>
            <p:cNvPicPr>
              <a:picLocks noChangeAspect="1" noChangeArrowheads="1"/>
            </p:cNvPicPr>
            <p:nvPr/>
          </p:nvPicPr>
          <p:blipFill>
            <a:blip r:embed="rId2"/>
            <a:srcRect l="36725" t="58839" r="29700" b="6113"/>
            <a:stretch>
              <a:fillRect/>
            </a:stretch>
          </p:blipFill>
          <p:spPr bwMode="auto">
            <a:xfrm>
              <a:off x="839" y="754"/>
              <a:ext cx="4013" cy="3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5" name="AutoShape 5"/>
            <p:cNvSpPr>
              <a:spLocks noChangeArrowheads="1"/>
            </p:cNvSpPr>
            <p:nvPr/>
          </p:nvSpPr>
          <p:spPr bwMode="auto">
            <a:xfrm>
              <a:off x="1631" y="1005"/>
              <a:ext cx="2359" cy="272"/>
            </a:xfrm>
            <a:prstGeom prst="roundRect">
              <a:avLst>
                <a:gd name="adj" fmla="val 16667"/>
              </a:avLst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1403350" y="1268413"/>
            <a:ext cx="5565775" cy="5022850"/>
            <a:chOff x="1292" y="890"/>
            <a:chExt cx="3506" cy="3164"/>
          </a:xfrm>
        </p:grpSpPr>
        <p:pic>
          <p:nvPicPr>
            <p:cNvPr id="33802" name="Picture 7" descr="saude_nutricao_rotulo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2" y="890"/>
              <a:ext cx="3506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AutoShape 8"/>
            <p:cNvSpPr>
              <a:spLocks noChangeArrowheads="1"/>
            </p:cNvSpPr>
            <p:nvPr/>
          </p:nvSpPr>
          <p:spPr bwMode="auto">
            <a:xfrm>
              <a:off x="2109" y="1200"/>
              <a:ext cx="1867" cy="220"/>
            </a:xfrm>
            <a:prstGeom prst="roundRect">
              <a:avLst>
                <a:gd name="adj" fmla="val 16667"/>
              </a:avLst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2627313" y="2060575"/>
            <a:ext cx="3887787" cy="719138"/>
            <a:chOff x="1696" y="1350"/>
            <a:chExt cx="2449" cy="453"/>
          </a:xfrm>
        </p:grpSpPr>
        <p:sp>
          <p:nvSpPr>
            <p:cNvPr id="33800" name="AutoShape 27"/>
            <p:cNvSpPr>
              <a:spLocks noChangeArrowheads="1"/>
            </p:cNvSpPr>
            <p:nvPr/>
          </p:nvSpPr>
          <p:spPr bwMode="auto">
            <a:xfrm>
              <a:off x="1696" y="1350"/>
              <a:ext cx="1270" cy="453"/>
            </a:xfrm>
            <a:prstGeom prst="rightArrowCallout">
              <a:avLst>
                <a:gd name="adj1" fmla="val 25000"/>
                <a:gd name="adj2" fmla="val 25000"/>
                <a:gd name="adj3" fmla="val 46726"/>
                <a:gd name="adj4" fmla="val 66667"/>
              </a:avLst>
            </a:prstGeom>
            <a:solidFill>
              <a:srgbClr val="FF6600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>
                  <a:latin typeface="Calibri" pitchFamily="34" charset="0"/>
                </a:rPr>
                <a:t>Pedaço</a:t>
              </a:r>
            </a:p>
          </p:txBody>
        </p:sp>
        <p:sp>
          <p:nvSpPr>
            <p:cNvPr id="33801" name="Text Box 28"/>
            <p:cNvSpPr txBox="1">
              <a:spLocks noChangeArrowheads="1"/>
            </p:cNvSpPr>
            <p:nvPr/>
          </p:nvSpPr>
          <p:spPr bwMode="auto">
            <a:xfrm>
              <a:off x="3107" y="1389"/>
              <a:ext cx="1038" cy="414"/>
            </a:xfrm>
            <a:prstGeom prst="rect">
              <a:avLst/>
            </a:prstGeom>
            <a:solidFill>
              <a:srgbClr val="FF6600">
                <a:alpha val="79999"/>
              </a:srgb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>
                  <a:latin typeface="Calibri" pitchFamily="34" charset="0"/>
                </a:rPr>
                <a:t>Pizza</a:t>
              </a:r>
            </a:p>
            <a:p>
              <a:r>
                <a:rPr lang="pt-BR">
                  <a:latin typeface="Calibri" pitchFamily="34" charset="0"/>
                </a:rPr>
                <a:t>Pão de Forma</a:t>
              </a:r>
            </a:p>
          </p:txBody>
        </p:sp>
      </p:grpSp>
      <p:grpSp>
        <p:nvGrpSpPr>
          <p:cNvPr id="28701" name="Group 29"/>
          <p:cNvGrpSpPr>
            <a:grpSpLocks/>
          </p:cNvGrpSpPr>
          <p:nvPr/>
        </p:nvGrpSpPr>
        <p:grpSpPr bwMode="auto">
          <a:xfrm>
            <a:off x="468313" y="3548063"/>
            <a:ext cx="8318500" cy="3194050"/>
            <a:chOff x="249" y="2160"/>
            <a:chExt cx="5240" cy="2012"/>
          </a:xfrm>
        </p:grpSpPr>
        <p:pic>
          <p:nvPicPr>
            <p:cNvPr id="33798" name="Picture 30" descr="pizza-a-moda-saudavel-1-1-2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" y="2160"/>
              <a:ext cx="2631" cy="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31" descr="pao-de-forma-integral-f8-8354"/>
            <p:cNvPicPr>
              <a:picLocks noChangeAspect="1" noChangeArrowheads="1"/>
            </p:cNvPicPr>
            <p:nvPr/>
          </p:nvPicPr>
          <p:blipFill>
            <a:blip r:embed="rId5">
              <a:lum bright="24000"/>
            </a:blip>
            <a:srcRect/>
            <a:stretch>
              <a:fillRect/>
            </a:stretch>
          </p:blipFill>
          <p:spPr bwMode="auto">
            <a:xfrm>
              <a:off x="2789" y="2168"/>
              <a:ext cx="2700" cy="2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ítulo 1"/>
          <p:cNvSpPr txBox="1">
            <a:spLocks/>
          </p:cNvSpPr>
          <p:nvPr/>
        </p:nvSpPr>
        <p:spPr>
          <a:xfrm>
            <a:off x="379413" y="1508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Porção</a:t>
            </a:r>
            <a:endParaRPr lang="pt-BR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1692275" y="1628775"/>
            <a:ext cx="5905500" cy="4052888"/>
            <a:chOff x="793" y="1207"/>
            <a:chExt cx="3720" cy="2553"/>
          </a:xfrm>
        </p:grpSpPr>
        <p:pic>
          <p:nvPicPr>
            <p:cNvPr id="34833" name="Picture 10" descr="rótulo refr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3" y="1207"/>
              <a:ext cx="3720" cy="2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34" name="AutoShape 11"/>
            <p:cNvSpPr>
              <a:spLocks noChangeArrowheads="1"/>
            </p:cNvSpPr>
            <p:nvPr/>
          </p:nvSpPr>
          <p:spPr bwMode="auto">
            <a:xfrm>
              <a:off x="1617" y="1505"/>
              <a:ext cx="2086" cy="227"/>
            </a:xfrm>
            <a:prstGeom prst="roundRect">
              <a:avLst>
                <a:gd name="adj" fmla="val 16667"/>
              </a:avLst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grpSp>
        <p:nvGrpSpPr>
          <p:cNvPr id="29719" name="Group 23"/>
          <p:cNvGrpSpPr>
            <a:grpSpLocks/>
          </p:cNvGrpSpPr>
          <p:nvPr/>
        </p:nvGrpSpPr>
        <p:grpSpPr bwMode="auto">
          <a:xfrm>
            <a:off x="2627313" y="2781300"/>
            <a:ext cx="3813175" cy="931863"/>
            <a:chOff x="1714" y="2251"/>
            <a:chExt cx="2402" cy="587"/>
          </a:xfrm>
        </p:grpSpPr>
        <p:sp>
          <p:nvSpPr>
            <p:cNvPr id="34831" name="AutoShape 24"/>
            <p:cNvSpPr>
              <a:spLocks noChangeArrowheads="1"/>
            </p:cNvSpPr>
            <p:nvPr/>
          </p:nvSpPr>
          <p:spPr bwMode="auto">
            <a:xfrm>
              <a:off x="1714" y="2284"/>
              <a:ext cx="1270" cy="453"/>
            </a:xfrm>
            <a:prstGeom prst="rightArrowCallout">
              <a:avLst>
                <a:gd name="adj1" fmla="val 25000"/>
                <a:gd name="adj2" fmla="val 25000"/>
                <a:gd name="adj3" fmla="val 46726"/>
                <a:gd name="adj4" fmla="val 66667"/>
              </a:avLst>
            </a:prstGeom>
            <a:solidFill>
              <a:srgbClr val="FF6600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>
                  <a:latin typeface="Calibri" pitchFamily="34" charset="0"/>
                </a:rPr>
                <a:t>Copo</a:t>
              </a:r>
            </a:p>
          </p:txBody>
        </p:sp>
        <p:sp>
          <p:nvSpPr>
            <p:cNvPr id="34832" name="Text Box 25"/>
            <p:cNvSpPr txBox="1">
              <a:spLocks noChangeArrowheads="1"/>
            </p:cNvSpPr>
            <p:nvPr/>
          </p:nvSpPr>
          <p:spPr bwMode="auto">
            <a:xfrm>
              <a:off x="3198" y="2251"/>
              <a:ext cx="918" cy="587"/>
            </a:xfrm>
            <a:prstGeom prst="rect">
              <a:avLst/>
            </a:prstGeom>
            <a:solidFill>
              <a:srgbClr val="FF6600">
                <a:alpha val="79999"/>
              </a:srgb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Refrigerante</a:t>
              </a:r>
            </a:p>
            <a:p>
              <a:r>
                <a:rPr lang="pt-BR">
                  <a:latin typeface="Calibri" pitchFamily="34" charset="0"/>
                </a:rPr>
                <a:t>Suco</a:t>
              </a:r>
            </a:p>
            <a:p>
              <a:r>
                <a:rPr lang="pt-BR">
                  <a:latin typeface="Calibri" pitchFamily="34" charset="0"/>
                </a:rPr>
                <a:t>Leite</a:t>
              </a:r>
            </a:p>
          </p:txBody>
        </p:sp>
      </p:grpSp>
      <p:grpSp>
        <p:nvGrpSpPr>
          <p:cNvPr id="29728" name="Group 32"/>
          <p:cNvGrpSpPr>
            <a:grpSpLocks/>
          </p:cNvGrpSpPr>
          <p:nvPr/>
        </p:nvGrpSpPr>
        <p:grpSpPr bwMode="auto">
          <a:xfrm>
            <a:off x="179388" y="260350"/>
            <a:ext cx="8697912" cy="6392863"/>
            <a:chOff x="113" y="164"/>
            <a:chExt cx="5479" cy="4027"/>
          </a:xfrm>
        </p:grpSpPr>
        <p:pic>
          <p:nvPicPr>
            <p:cNvPr id="34828" name="Picture 33" descr="refrigeran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9" y="1842"/>
              <a:ext cx="1533" cy="2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9" name="Picture 34" descr="leite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164"/>
              <a:ext cx="1519" cy="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0" name="Picture 35" descr="sucos-de-fruta-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" y="2568"/>
              <a:ext cx="2087" cy="1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39" name="Group 43"/>
          <p:cNvGrpSpPr>
            <a:grpSpLocks/>
          </p:cNvGrpSpPr>
          <p:nvPr/>
        </p:nvGrpSpPr>
        <p:grpSpPr bwMode="auto">
          <a:xfrm>
            <a:off x="427038" y="1125538"/>
            <a:ext cx="8243887" cy="5500687"/>
            <a:chOff x="269" y="709"/>
            <a:chExt cx="5193" cy="3465"/>
          </a:xfrm>
        </p:grpSpPr>
        <p:grpSp>
          <p:nvGrpSpPr>
            <p:cNvPr id="34822" name="Group 41"/>
            <p:cNvGrpSpPr>
              <a:grpSpLocks/>
            </p:cNvGrpSpPr>
            <p:nvPr/>
          </p:nvGrpSpPr>
          <p:grpSpPr bwMode="auto">
            <a:xfrm>
              <a:off x="269" y="709"/>
              <a:ext cx="5193" cy="3465"/>
              <a:chOff x="272" y="723"/>
              <a:chExt cx="5193" cy="3465"/>
            </a:xfrm>
          </p:grpSpPr>
          <p:grpSp>
            <p:nvGrpSpPr>
              <p:cNvPr id="34824" name="Group 39"/>
              <p:cNvGrpSpPr>
                <a:grpSpLocks/>
              </p:cNvGrpSpPr>
              <p:nvPr/>
            </p:nvGrpSpPr>
            <p:grpSpPr bwMode="auto">
              <a:xfrm>
                <a:off x="272" y="723"/>
                <a:ext cx="5193" cy="3465"/>
                <a:chOff x="272" y="723"/>
                <a:chExt cx="5193" cy="3465"/>
              </a:xfrm>
            </p:grpSpPr>
            <p:pic>
              <p:nvPicPr>
                <p:cNvPr id="34826" name="Picture 37" descr="31891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72" y="723"/>
                  <a:ext cx="5193" cy="3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82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401" y="2387"/>
                  <a:ext cx="889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2800" b="1">
                      <a:solidFill>
                        <a:srgbClr val="FF0000"/>
                      </a:solidFill>
                      <a:latin typeface="Calibri" pitchFamily="34" charset="0"/>
                    </a:rPr>
                    <a:t>200 mL</a:t>
                  </a:r>
                </a:p>
              </p:txBody>
            </p:sp>
          </p:grpSp>
          <p:sp>
            <p:nvSpPr>
              <p:cNvPr id="34825" name="WordArt 4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37" y="1253"/>
                <a:ext cx="2052" cy="336"/>
              </a:xfrm>
              <a:prstGeom prst="rect">
                <a:avLst/>
              </a:prstGeom>
            </p:spPr>
            <p:txBody>
              <a:bodyPr spcFirstLastPara="1" wrap="none" fromWordArt="1">
                <a:prstTxWarp prst="textArchUp">
                  <a:avLst>
                    <a:gd name="adj" fmla="val 10800004"/>
                  </a:avLst>
                </a:prstTxWarp>
              </a:bodyPr>
              <a:lstStyle/>
              <a:p>
                <a:pPr algn="ctr"/>
                <a:r>
                  <a:rPr lang="pt-BR" sz="3600" b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/>
                  </a:rPr>
                  <a:t>Medida Padrão</a:t>
                </a:r>
              </a:p>
            </p:txBody>
          </p:sp>
        </p:grpSp>
        <p:sp>
          <p:nvSpPr>
            <p:cNvPr id="34823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724" y="3648"/>
              <a:ext cx="229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 Black"/>
                </a:rPr>
                <a:t>Copo Americano</a:t>
              </a:r>
            </a:p>
          </p:txBody>
        </p:sp>
      </p:grpSp>
      <p:sp>
        <p:nvSpPr>
          <p:cNvPr id="20" name="Título 1"/>
          <p:cNvSpPr txBox="1">
            <a:spLocks/>
          </p:cNvSpPr>
          <p:nvPr/>
        </p:nvSpPr>
        <p:spPr>
          <a:xfrm>
            <a:off x="379413" y="2603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Porção</a:t>
            </a:r>
            <a:endParaRPr lang="pt-BR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mayara\Desktop\trabalho  informação nutricional\metais-toxicos-nos-alimentos-1-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5438" y="1268413"/>
            <a:ext cx="3257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32" name="Group 12"/>
          <p:cNvGrpSpPr>
            <a:grpSpLocks/>
          </p:cNvGrpSpPr>
          <p:nvPr/>
        </p:nvGrpSpPr>
        <p:grpSpPr bwMode="auto">
          <a:xfrm>
            <a:off x="1403350" y="1557338"/>
            <a:ext cx="6338888" cy="4067175"/>
            <a:chOff x="1111" y="1298"/>
            <a:chExt cx="3993" cy="2562"/>
          </a:xfrm>
        </p:grpSpPr>
        <p:pic>
          <p:nvPicPr>
            <p:cNvPr id="35847" name="Picture 13" descr="biscoit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1" y="1298"/>
              <a:ext cx="3993" cy="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AutoShape 14"/>
            <p:cNvSpPr>
              <a:spLocks noChangeArrowheads="1"/>
            </p:cNvSpPr>
            <p:nvPr/>
          </p:nvSpPr>
          <p:spPr bwMode="auto">
            <a:xfrm>
              <a:off x="2283" y="1563"/>
              <a:ext cx="1595" cy="164"/>
            </a:xfrm>
            <a:prstGeom prst="roundRect">
              <a:avLst>
                <a:gd name="adj" fmla="val 16667"/>
              </a:avLst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grpSp>
        <p:nvGrpSpPr>
          <p:cNvPr id="30740" name="Group 20"/>
          <p:cNvGrpSpPr>
            <a:grpSpLocks/>
          </p:cNvGrpSpPr>
          <p:nvPr/>
        </p:nvGrpSpPr>
        <p:grpSpPr bwMode="auto">
          <a:xfrm>
            <a:off x="2627313" y="5300663"/>
            <a:ext cx="3562350" cy="719137"/>
            <a:chOff x="1701" y="3203"/>
            <a:chExt cx="2244" cy="453"/>
          </a:xfrm>
        </p:grpSpPr>
        <p:sp>
          <p:nvSpPr>
            <p:cNvPr id="35845" name="AutoShape 21"/>
            <p:cNvSpPr>
              <a:spLocks noChangeArrowheads="1"/>
            </p:cNvSpPr>
            <p:nvPr/>
          </p:nvSpPr>
          <p:spPr bwMode="auto">
            <a:xfrm>
              <a:off x="1701" y="3203"/>
              <a:ext cx="1406" cy="453"/>
            </a:xfrm>
            <a:prstGeom prst="rightArrowCallout">
              <a:avLst>
                <a:gd name="adj1" fmla="val 25000"/>
                <a:gd name="adj2" fmla="val 25000"/>
                <a:gd name="adj3" fmla="val 51729"/>
                <a:gd name="adj4" fmla="val 66667"/>
              </a:avLst>
            </a:prstGeom>
            <a:solidFill>
              <a:srgbClr val="FF6600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>
                  <a:latin typeface="Calibri" pitchFamily="34" charset="0"/>
                </a:rPr>
                <a:t>Unidade</a:t>
              </a:r>
            </a:p>
          </p:txBody>
        </p:sp>
        <p:sp>
          <p:nvSpPr>
            <p:cNvPr id="35846" name="Text Box 22"/>
            <p:cNvSpPr txBox="1">
              <a:spLocks noChangeArrowheads="1"/>
            </p:cNvSpPr>
            <p:nvPr/>
          </p:nvSpPr>
          <p:spPr bwMode="auto">
            <a:xfrm>
              <a:off x="3243" y="3294"/>
              <a:ext cx="702" cy="241"/>
            </a:xfrm>
            <a:prstGeom prst="rect">
              <a:avLst/>
            </a:prstGeom>
            <a:solidFill>
              <a:srgbClr val="FF6600">
                <a:alpha val="79999"/>
              </a:srgb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Biscoitos</a:t>
              </a:r>
            </a:p>
          </p:txBody>
        </p:sp>
      </p:grpSp>
      <p:sp>
        <p:nvSpPr>
          <p:cNvPr id="10" name="Título 1"/>
          <p:cNvSpPr txBox="1">
            <a:spLocks/>
          </p:cNvSpPr>
          <p:nvPr/>
        </p:nvSpPr>
        <p:spPr>
          <a:xfrm>
            <a:off x="379413" y="2603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Porção</a:t>
            </a:r>
            <a:endParaRPr lang="pt-BR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7013" y="1052513"/>
            <a:ext cx="4065587" cy="1800225"/>
          </a:xfrm>
          <a:prstGeom prst="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Monotype Corsiva" pitchFamily="66" charset="0"/>
              </a:rPr>
              <a:t>Primeiro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Monotype Corsiva" pitchFamily="66" charset="0"/>
              </a:rPr>
              <a:t>Laboratório de Saúde Pública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Monotype Corsiva" pitchFamily="66" charset="0"/>
              </a:rPr>
              <a:t>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Monotype Corsiva" pitchFamily="66" charset="0"/>
              </a:rPr>
              <a:t>Brasil</a:t>
            </a:r>
          </a:p>
        </p:txBody>
      </p:sp>
      <p:grpSp>
        <p:nvGrpSpPr>
          <p:cNvPr id="17410" name="Group 11"/>
          <p:cNvGrpSpPr>
            <a:grpSpLocks/>
          </p:cNvGrpSpPr>
          <p:nvPr/>
        </p:nvGrpSpPr>
        <p:grpSpPr bwMode="auto">
          <a:xfrm>
            <a:off x="242888" y="215900"/>
            <a:ext cx="4049712" cy="6286500"/>
            <a:chOff x="120" y="217"/>
            <a:chExt cx="2551" cy="3960"/>
          </a:xfrm>
        </p:grpSpPr>
        <p:pic>
          <p:nvPicPr>
            <p:cNvPr id="12" name="Imagem 11" descr="Década 1970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0" y="2402"/>
              <a:ext cx="2551" cy="17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687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74" y="217"/>
              <a:ext cx="1242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773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54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Monotype Corsiva"/>
                  <a:cs typeface="+mn-cs"/>
                </a:rPr>
                <a:t>1892</a:t>
              </a:r>
            </a:p>
          </p:txBody>
        </p:sp>
      </p:grp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716463" y="4678363"/>
            <a:ext cx="4356100" cy="1938337"/>
          </a:xfrm>
          <a:prstGeom prst="rect">
            <a:avLst/>
          </a:prstGeom>
          <a:solidFill>
            <a:srgbClr val="00B050"/>
          </a:solidFill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Monotype Corsiva" pitchFamily="66" charset="0"/>
              </a:rPr>
              <a:t>Instituto de Bacteriologia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Monotype Corsiva" pitchFamily="66" charset="0"/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Monotype Corsiva" pitchFamily="66" charset="0"/>
              </a:rPr>
              <a:t> Laboratório de Análises Químicas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latin typeface="Monotype Corsiva" pitchFamily="66" charset="0"/>
              </a:rPr>
              <a:t>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chemeClr val="bg1"/>
                </a:solidFill>
                <a:latin typeface="Monotype Corsiva" pitchFamily="66" charset="0"/>
              </a:rPr>
              <a:t>Bromatológicas</a:t>
            </a:r>
            <a:endParaRPr lang="pt-BR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Imagem 6" descr="INSTITUTO BACTEROLÓGICO.t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4716016" y="354942"/>
            <a:ext cx="2728354" cy="1744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 descr="FACHADA.t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6430022" y="2024121"/>
            <a:ext cx="2671670" cy="165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5719644" y="3933056"/>
            <a:ext cx="1971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73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/>
                <a:cs typeface="+mn-cs"/>
              </a:rPr>
              <a:t>1940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dinheirama_tabela_nutricio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341438"/>
            <a:ext cx="5335587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2195513" y="2133600"/>
            <a:ext cx="4968875" cy="4391025"/>
            <a:chOff x="1338" y="1344"/>
            <a:chExt cx="3130" cy="2766"/>
          </a:xfrm>
        </p:grpSpPr>
        <p:sp>
          <p:nvSpPr>
            <p:cNvPr id="36868" name="AutoShape 14"/>
            <p:cNvSpPr>
              <a:spLocks noChangeArrowheads="1"/>
            </p:cNvSpPr>
            <p:nvPr/>
          </p:nvSpPr>
          <p:spPr bwMode="auto">
            <a:xfrm>
              <a:off x="3742" y="1344"/>
              <a:ext cx="635" cy="272"/>
            </a:xfrm>
            <a:prstGeom prst="roundRect">
              <a:avLst>
                <a:gd name="adj" fmla="val 16667"/>
              </a:avLst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36869" name="AutoShape 15"/>
            <p:cNvSpPr>
              <a:spLocks noChangeArrowheads="1"/>
            </p:cNvSpPr>
            <p:nvPr/>
          </p:nvSpPr>
          <p:spPr bwMode="auto">
            <a:xfrm>
              <a:off x="1338" y="3612"/>
              <a:ext cx="3130" cy="498"/>
            </a:xfrm>
            <a:prstGeom prst="roundRect">
              <a:avLst>
                <a:gd name="adj" fmla="val 16667"/>
              </a:avLst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  <p:sp>
        <p:nvSpPr>
          <p:cNvPr id="7" name="Título 1"/>
          <p:cNvSpPr txBox="1">
            <a:spLocks/>
          </p:cNvSpPr>
          <p:nvPr/>
        </p:nvSpPr>
        <p:spPr>
          <a:xfrm>
            <a:off x="379413" y="2603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Porcentagem do valor diário</a:t>
            </a:r>
            <a:endParaRPr lang="pt-BR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pizz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384675"/>
            <a:ext cx="18002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900113" y="4724400"/>
            <a:ext cx="7439025" cy="1573213"/>
            <a:chOff x="113" y="2614"/>
            <a:chExt cx="4686" cy="991"/>
          </a:xfrm>
        </p:grpSpPr>
        <p:sp>
          <p:nvSpPr>
            <p:cNvPr id="37894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878" y="2614"/>
              <a:ext cx="921" cy="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Monotype Corsiva"/>
                </a:rPr>
                <a:t>100 g</a:t>
              </a:r>
            </a:p>
          </p:txBody>
        </p:sp>
        <p:sp>
          <p:nvSpPr>
            <p:cNvPr id="3789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13" y="3430"/>
              <a:ext cx="2381" cy="1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Monotype Corsiva"/>
                </a:rPr>
                <a:t>Uma Fatia</a:t>
              </a:r>
            </a:p>
          </p:txBody>
        </p:sp>
      </p:grpSp>
      <p:pic>
        <p:nvPicPr>
          <p:cNvPr id="37891" name="Picture 13" descr="PIZZAIOL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3" y="1557338"/>
            <a:ext cx="345598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379413" y="2603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Exemplo:</a:t>
            </a:r>
            <a:endParaRPr lang="pt-BR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3" name="Picture 2" descr="G:\pizza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2488" y="831850"/>
            <a:ext cx="365442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6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graphicFrame>
        <p:nvGraphicFramePr>
          <p:cNvPr id="23622" name="Group 70"/>
          <p:cNvGraphicFramePr>
            <a:graphicFrameLocks noGrp="1"/>
          </p:cNvGraphicFramePr>
          <p:nvPr>
            <p:ph idx="1"/>
          </p:nvPr>
        </p:nvGraphicFramePr>
        <p:xfrm>
          <a:off x="14288" y="15875"/>
          <a:ext cx="9129712" cy="6778625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825625"/>
                <a:gridCol w="1827212"/>
                <a:gridCol w="1824038"/>
                <a:gridCol w="1827212"/>
                <a:gridCol w="1825625"/>
              </a:tblGrid>
              <a:tr h="82232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INFORMAÇÃO NUTRICIONAL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Porção de 100 g (1 fatia)</a:t>
                      </a:r>
                      <a:endParaRPr kumimoji="0" lang="pt-BR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78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Quantidade por porção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VD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DIÁRIO DE REFERÊNCIA</a:t>
                      </a:r>
                      <a:endParaRPr kumimoji="0" lang="pt-B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SALDO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Valor Energético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222 kcal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11%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2000 kcal</a:t>
                      </a:r>
                      <a:endParaRPr kumimoji="0" lang="pt-B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1778 kcal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Carboidratos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 g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9%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 g</a:t>
                      </a:r>
                      <a:endParaRPr kumimoji="0" lang="pt-B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276 g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Proteínas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11,5 g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 g</a:t>
                      </a:r>
                      <a:endParaRPr kumimoji="0" lang="pt-B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63,5 g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Gorduras Totais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5,56 g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10,5%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 g</a:t>
                      </a:r>
                      <a:endParaRPr kumimoji="0" lang="pt-B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49,44 g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Gorduras Saturadas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1,3 g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 g</a:t>
                      </a:r>
                      <a:endParaRPr kumimoji="0" lang="pt-B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20,7 g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Gorduras Trans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Fibra Alimentar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2,8 mg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0,0112 %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 g</a:t>
                      </a:r>
                      <a:endParaRPr kumimoji="0" lang="pt-B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24,9972 g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Sódio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1545 mg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64,4 %</a:t>
                      </a: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2400 mg</a:t>
                      </a:r>
                      <a:endParaRPr kumimoji="0" lang="pt-BR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855 mg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713" y="1206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Diet, light ou zero?</a:t>
            </a:r>
            <a:endParaRPr lang="pt-BR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G:\1acpt-diet-light-zero.jpg"/>
          <p:cNvPicPr>
            <a:picLocks noChangeAspect="1" noChangeArrowheads="1"/>
          </p:cNvPicPr>
          <p:nvPr/>
        </p:nvPicPr>
        <p:blipFill>
          <a:blip r:embed="rId2"/>
          <a:srcRect l="6340" t="27419" r="67613" b="14500"/>
          <a:stretch>
            <a:fillRect/>
          </a:stretch>
        </p:blipFill>
        <p:spPr bwMode="auto">
          <a:xfrm>
            <a:off x="4049713" y="1484313"/>
            <a:ext cx="11176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2" descr="G:\1acpt-diet-light-zero.jpg"/>
          <p:cNvPicPr>
            <a:picLocks noChangeAspect="1" noChangeArrowheads="1"/>
          </p:cNvPicPr>
          <p:nvPr/>
        </p:nvPicPr>
        <p:blipFill>
          <a:blip r:embed="rId2"/>
          <a:srcRect l="35091" t="10995" r="39601" b="33063"/>
          <a:stretch>
            <a:fillRect/>
          </a:stretch>
        </p:blipFill>
        <p:spPr bwMode="auto">
          <a:xfrm>
            <a:off x="6916738" y="1449388"/>
            <a:ext cx="1119187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 descr="G:\1acpt-diet-light-zero.jpg"/>
          <p:cNvPicPr>
            <a:picLocks noChangeAspect="1" noChangeArrowheads="1"/>
          </p:cNvPicPr>
          <p:nvPr/>
        </p:nvPicPr>
        <p:blipFill>
          <a:blip r:embed="rId2"/>
          <a:srcRect l="63593" t="26379" r="11836" b="15701"/>
          <a:stretch>
            <a:fillRect/>
          </a:stretch>
        </p:blipFill>
        <p:spPr bwMode="auto">
          <a:xfrm>
            <a:off x="1123950" y="1466850"/>
            <a:ext cx="1042988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90513" y="3429000"/>
            <a:ext cx="2808287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+mn-lt"/>
                <a:cs typeface="+mn-cs"/>
              </a:rPr>
              <a:t>Isento de determinado ingrediente (açúcar, sódio, gordura);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+mn-lt"/>
                <a:cs typeface="+mn-cs"/>
              </a:rPr>
              <a:t>Indicados para portadores de doenças (diabetes ou dislipidemia);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+mn-lt"/>
                <a:cs typeface="+mn-cs"/>
              </a:rPr>
              <a:t>Não é indicado para quem quer perder peso, pois pode conter valor calórico aumentado;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+mn-lt"/>
                <a:cs typeface="+mn-cs"/>
              </a:rPr>
              <a:t>Registro no MS.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49625" y="3500438"/>
            <a:ext cx="251777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+mn-lt"/>
                <a:cs typeface="+mn-cs"/>
              </a:rPr>
              <a:t>Redução de calorias ou algum nutriente em 25% em relação ao original;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+mn-lt"/>
                <a:cs typeface="+mn-cs"/>
              </a:rPr>
              <a:t>Indicados para quem quer perder peso.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03950" y="3500438"/>
            <a:ext cx="2544763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+mn-lt"/>
                <a:cs typeface="+mn-cs"/>
              </a:rPr>
              <a:t>Alimento com isenção de um componente;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+mn-lt"/>
                <a:cs typeface="+mn-cs"/>
              </a:rPr>
              <a:t>Pode ser isento de um componente, mas não de outro.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>
                <a:latin typeface="+mn-lt"/>
                <a:cs typeface="+mn-cs"/>
              </a:rPr>
              <a:t>Pode ser consumido para emagrecimento e por diabéticos (apenas se o alimento for zero açúcar).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agora, o que comer???</a:t>
            </a:r>
            <a:endParaRPr lang="pt-B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C:\Users\mayara\Desktop\trabalho  informação nutricional\dificil-comer-saudave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00213"/>
            <a:ext cx="67691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F:\prato05.jpg"/>
          <p:cNvPicPr>
            <a:picLocks noChangeAspect="1" noChangeArrowheads="1"/>
          </p:cNvPicPr>
          <p:nvPr/>
        </p:nvPicPr>
        <p:blipFill>
          <a:blip r:embed="rId2"/>
          <a:srcRect b="5186"/>
          <a:stretch>
            <a:fillRect/>
          </a:stretch>
        </p:blipFill>
        <p:spPr bwMode="auto">
          <a:xfrm>
            <a:off x="2195513" y="2276475"/>
            <a:ext cx="50053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C:\Users\mayara\Desktop\trabalho  informação nutricional\581456_10151489990377606_1169653872_n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rcRect t="2864" b="65208"/>
          <a:stretch>
            <a:fillRect/>
          </a:stretch>
        </p:blipFill>
        <p:spPr>
          <a:xfrm>
            <a:off x="0" y="0"/>
            <a:ext cx="9144000" cy="2276475"/>
          </a:xfrm>
        </p:spPr>
      </p:pic>
      <p:sp>
        <p:nvSpPr>
          <p:cNvPr id="41987" name="CaixaDeTexto 4"/>
          <p:cNvSpPr txBox="1">
            <a:spLocks noChangeArrowheads="1"/>
          </p:cNvSpPr>
          <p:nvPr/>
        </p:nvSpPr>
        <p:spPr bwMode="auto">
          <a:xfrm>
            <a:off x="3581400" y="4919663"/>
            <a:ext cx="22320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>
                <a:solidFill>
                  <a:srgbClr val="FF6D09"/>
                </a:solidFill>
                <a:latin typeface="Calibri" pitchFamily="34" charset="0"/>
              </a:rPr>
              <a:t>“Dicas”</a:t>
            </a:r>
            <a:endParaRPr lang="pt-BR" sz="1200" b="1">
              <a:solidFill>
                <a:srgbClr val="FF6D0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sp>
        <p:nvSpPr>
          <p:cNvPr id="43010" name="Espaço Reservado para Tabela 2"/>
          <p:cNvSpPr>
            <a:spLocks noGrp="1"/>
          </p:cNvSpPr>
          <p:nvPr>
            <p:ph type="tbl" idx="1"/>
          </p:nvPr>
        </p:nvSpPr>
        <p:spPr/>
      </p:sp>
      <p:pic>
        <p:nvPicPr>
          <p:cNvPr id="43011" name="Picture 2" descr="C:\Users\mayara\Desktop\trabalho  informação nutricional\Nova-Piramide-alimentar-Piramide-Nutricio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188913"/>
            <a:ext cx="900112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68313" y="333375"/>
            <a:ext cx="2305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>
                <a:solidFill>
                  <a:srgbClr val="FF6D09"/>
                </a:solidFill>
                <a:latin typeface="Cooper Black" pitchFamily="18" charset="0"/>
              </a:rPr>
              <a:t>1ª Dica: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150938" y="1141413"/>
            <a:ext cx="2305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>
                <a:solidFill>
                  <a:srgbClr val="FF6D09"/>
                </a:solidFill>
                <a:latin typeface="Cooper Black" pitchFamily="18" charset="0"/>
              </a:rPr>
              <a:t>2ª Dica:</a:t>
            </a:r>
          </a:p>
        </p:txBody>
      </p:sp>
      <p:sp>
        <p:nvSpPr>
          <p:cNvPr id="44034" name="CaixaDeTexto 4"/>
          <p:cNvSpPr txBox="1">
            <a:spLocks noChangeArrowheads="1"/>
          </p:cNvSpPr>
          <p:nvPr/>
        </p:nvSpPr>
        <p:spPr bwMode="auto">
          <a:xfrm>
            <a:off x="755650" y="2906713"/>
            <a:ext cx="3095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>
                <a:latin typeface="Calibri" pitchFamily="34" charset="0"/>
              </a:rPr>
              <a:t>Leia o rótulo dos alimento e opte pelos mais saudáveis</a:t>
            </a:r>
          </a:p>
        </p:txBody>
      </p:sp>
      <p:pic>
        <p:nvPicPr>
          <p:cNvPr id="44035" name="Picture 2" descr="C:\Users\mayara\Desktop\trabalho  informação nutricional\rotulos_dos_alimentos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2400" y="0"/>
            <a:ext cx="3911600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 descr="F:\lendo o rotulo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238" y="3576638"/>
            <a:ext cx="3995737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1"/>
          <p:cNvSpPr txBox="1">
            <a:spLocks noChangeArrowheads="1"/>
          </p:cNvSpPr>
          <p:nvPr/>
        </p:nvSpPr>
        <p:spPr bwMode="auto">
          <a:xfrm>
            <a:off x="1331913" y="1557338"/>
            <a:ext cx="6119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latin typeface="Calibri" pitchFamily="34" charset="0"/>
              </a:rPr>
              <a:t>Pratique o EXERCÍCIO FÍSICO e torne-o um hábito no seu dia-a-dia, prevenindo assim o acúmulo de gorduras!</a:t>
            </a:r>
            <a:endParaRPr lang="pt-BR" sz="3200" b="1">
              <a:latin typeface="Calibri" pitchFamily="34" charset="0"/>
            </a:endParaRPr>
          </a:p>
        </p:txBody>
      </p:sp>
      <p:pic>
        <p:nvPicPr>
          <p:cNvPr id="45058" name="Picture 2" descr="G:\vamoscorrid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3622675"/>
            <a:ext cx="18097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G:\simpson-corrend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70840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G:\academi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9200" y="4064000"/>
            <a:ext cx="2667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503613" y="663575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>
                <a:solidFill>
                  <a:srgbClr val="FF6D09"/>
                </a:solidFill>
                <a:latin typeface="Cooper Black" pitchFamily="18" charset="0"/>
              </a:rPr>
              <a:t>3ª Dica: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21"/>
          <p:cNvSpPr txBox="1">
            <a:spLocks noChangeArrowheads="1"/>
          </p:cNvSpPr>
          <p:nvPr/>
        </p:nvSpPr>
        <p:spPr bwMode="auto">
          <a:xfrm>
            <a:off x="611188" y="5668963"/>
            <a:ext cx="80645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solidFill>
                  <a:schemeClr val="bg1"/>
                </a:solidFill>
                <a:latin typeface="Calibri" pitchFamily="34" charset="0"/>
                <a:hlinkClick r:id="rId2"/>
              </a:rPr>
              <a:t>mayaragg@bol.com.br</a:t>
            </a:r>
            <a:r>
              <a:rPr lang="pt-BR" sz="2400" b="1">
                <a:solidFill>
                  <a:schemeClr val="bg1"/>
                </a:solidFill>
                <a:latin typeface="Calibri" pitchFamily="34" charset="0"/>
              </a:rPr>
              <a:t>  / </a:t>
            </a:r>
            <a:r>
              <a:rPr lang="pt-BR" sz="2400" b="1">
                <a:solidFill>
                  <a:schemeClr val="bg1"/>
                </a:solidFill>
                <a:latin typeface="Calibri" pitchFamily="34" charset="0"/>
                <a:hlinkClick r:id="rId3"/>
              </a:rPr>
              <a:t>nadia_biom@hotmail.com</a:t>
            </a:r>
            <a:endParaRPr lang="pt-BR" sz="2400" b="1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pt-BR" sz="32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6085" name="Picture 5" descr="ALIMEN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692150"/>
            <a:ext cx="3887787" cy="446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2"/>
          <a:srcRect l="543" r="6372" b="2275"/>
          <a:stretch>
            <a:fillRect/>
          </a:stretch>
        </p:blipFill>
        <p:spPr bwMode="auto">
          <a:xfrm>
            <a:off x="284163" y="1852613"/>
            <a:ext cx="7212012" cy="4700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9" name="Texto Explicativo 1 28"/>
          <p:cNvSpPr/>
          <p:nvPr/>
        </p:nvSpPr>
        <p:spPr>
          <a:xfrm flipH="1">
            <a:off x="1281113" y="3308350"/>
            <a:ext cx="1143000" cy="428625"/>
          </a:xfrm>
          <a:prstGeom prst="borderCallout1">
            <a:avLst>
              <a:gd name="adj1" fmla="val 50305"/>
              <a:gd name="adj2" fmla="val 135"/>
              <a:gd name="adj3" fmla="val 171047"/>
              <a:gd name="adj4" fmla="val 169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latin typeface="Arial" pitchFamily="34" charset="0"/>
                <a:cs typeface="Arial" pitchFamily="34" charset="0"/>
              </a:rPr>
              <a:t>Presidente Prudente</a:t>
            </a:r>
          </a:p>
        </p:txBody>
      </p:sp>
      <p:sp>
        <p:nvSpPr>
          <p:cNvPr id="31" name="Texto Explicativo 1 30"/>
          <p:cNvSpPr/>
          <p:nvPr/>
        </p:nvSpPr>
        <p:spPr>
          <a:xfrm>
            <a:off x="2138363" y="2879725"/>
            <a:ext cx="1000125" cy="214313"/>
          </a:xfrm>
          <a:prstGeom prst="borderCallout1">
            <a:avLst>
              <a:gd name="adj1" fmla="val 49120"/>
              <a:gd name="adj2" fmla="val 100123"/>
              <a:gd name="adj3" fmla="val 173597"/>
              <a:gd name="adj4" fmla="val 9993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latin typeface="Arial" pitchFamily="34" charset="0"/>
                <a:cs typeface="Arial" pitchFamily="34" charset="0"/>
              </a:rPr>
              <a:t>Araçatuba</a:t>
            </a:r>
          </a:p>
        </p:txBody>
      </p:sp>
      <p:sp>
        <p:nvSpPr>
          <p:cNvPr id="33" name="Texto Explicativo 1 32"/>
          <p:cNvSpPr>
            <a:spLocks/>
          </p:cNvSpPr>
          <p:nvPr/>
        </p:nvSpPr>
        <p:spPr bwMode="auto">
          <a:xfrm flipH="1">
            <a:off x="2852738" y="2165350"/>
            <a:ext cx="1143000" cy="428625"/>
          </a:xfrm>
          <a:prstGeom prst="borderCallout1">
            <a:avLst>
              <a:gd name="adj1" fmla="val 48972"/>
              <a:gd name="adj2" fmla="val 51"/>
              <a:gd name="adj3" fmla="val 182722"/>
              <a:gd name="adj4" fmla="val -97"/>
            </a:avLst>
          </a:prstGeom>
          <a:solidFill>
            <a:srgbClr val="FFFF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São José do Rio Preto</a:t>
            </a:r>
          </a:p>
        </p:txBody>
      </p:sp>
      <p:sp>
        <p:nvSpPr>
          <p:cNvPr id="35" name="Texto Explicativo 1 34"/>
          <p:cNvSpPr/>
          <p:nvPr/>
        </p:nvSpPr>
        <p:spPr>
          <a:xfrm rot="10800000" flipV="1">
            <a:off x="2781300" y="3808413"/>
            <a:ext cx="714375" cy="214312"/>
          </a:xfrm>
          <a:prstGeom prst="borderCallout1">
            <a:avLst>
              <a:gd name="adj1" fmla="val 55417"/>
              <a:gd name="adj2" fmla="val 111"/>
              <a:gd name="adj3" fmla="val 171612"/>
              <a:gd name="adj4" fmla="val -4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latin typeface="Arial" pitchFamily="34" charset="0"/>
                <a:cs typeface="Arial" pitchFamily="34" charset="0"/>
              </a:rPr>
              <a:t>Marília</a:t>
            </a:r>
          </a:p>
        </p:txBody>
      </p:sp>
      <p:sp>
        <p:nvSpPr>
          <p:cNvPr id="36" name="Texto Explicativo 1 35"/>
          <p:cNvSpPr/>
          <p:nvPr/>
        </p:nvSpPr>
        <p:spPr>
          <a:xfrm flipH="1">
            <a:off x="3495675" y="3451225"/>
            <a:ext cx="642938" cy="214313"/>
          </a:xfrm>
          <a:prstGeom prst="borderCallout1">
            <a:avLst>
              <a:gd name="adj1" fmla="val 54305"/>
              <a:gd name="adj2" fmla="val 51"/>
              <a:gd name="adj3" fmla="val 290277"/>
              <a:gd name="adj4" fmla="val -2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latin typeface="Arial" pitchFamily="34" charset="0"/>
                <a:cs typeface="Arial" pitchFamily="34" charset="0"/>
              </a:rPr>
              <a:t>Bauru</a:t>
            </a:r>
          </a:p>
        </p:txBody>
      </p:sp>
      <p:sp>
        <p:nvSpPr>
          <p:cNvPr id="37" name="Texto Explicativo 1 36"/>
          <p:cNvSpPr/>
          <p:nvPr/>
        </p:nvSpPr>
        <p:spPr>
          <a:xfrm flipH="1">
            <a:off x="4281488" y="2522538"/>
            <a:ext cx="928687" cy="428625"/>
          </a:xfrm>
          <a:prstGeom prst="borderCallout1">
            <a:avLst>
              <a:gd name="adj1" fmla="val 47638"/>
              <a:gd name="adj2" fmla="val 179"/>
              <a:gd name="adj3" fmla="val 177689"/>
              <a:gd name="adj4" fmla="val -719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latin typeface="Arial" pitchFamily="34" charset="0"/>
                <a:cs typeface="Arial" pitchFamily="34" charset="0"/>
              </a:rPr>
              <a:t>Ribeirão Preto</a:t>
            </a:r>
          </a:p>
        </p:txBody>
      </p:sp>
      <p:sp>
        <p:nvSpPr>
          <p:cNvPr id="38" name="Texto Explicativo 1 37"/>
          <p:cNvSpPr/>
          <p:nvPr/>
        </p:nvSpPr>
        <p:spPr>
          <a:xfrm>
            <a:off x="4495800" y="3808413"/>
            <a:ext cx="928688" cy="214312"/>
          </a:xfrm>
          <a:prstGeom prst="borderCallout1">
            <a:avLst>
              <a:gd name="adj1" fmla="val 45417"/>
              <a:gd name="adj2" fmla="val 99887"/>
              <a:gd name="adj3" fmla="val 179167"/>
              <a:gd name="adj4" fmla="val 10037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latin typeface="Arial" pitchFamily="34" charset="0"/>
                <a:cs typeface="Arial" pitchFamily="34" charset="0"/>
              </a:rPr>
              <a:t>Rio Claro</a:t>
            </a:r>
          </a:p>
        </p:txBody>
      </p:sp>
      <p:sp>
        <p:nvSpPr>
          <p:cNvPr id="40" name="Texto Explicativo 1 39"/>
          <p:cNvSpPr/>
          <p:nvPr/>
        </p:nvSpPr>
        <p:spPr>
          <a:xfrm flipH="1">
            <a:off x="4852988" y="4379913"/>
            <a:ext cx="928687" cy="214312"/>
          </a:xfrm>
          <a:prstGeom prst="borderCallout1">
            <a:avLst>
              <a:gd name="adj1" fmla="val 46899"/>
              <a:gd name="adj2" fmla="val -107"/>
              <a:gd name="adj3" fmla="val 153240"/>
              <a:gd name="adj4" fmla="val -61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latin typeface="Arial" pitchFamily="34" charset="0"/>
                <a:cs typeface="Arial" pitchFamily="34" charset="0"/>
              </a:rPr>
              <a:t>Campinas</a:t>
            </a:r>
          </a:p>
        </p:txBody>
      </p:sp>
      <p:sp>
        <p:nvSpPr>
          <p:cNvPr id="41" name="Texto Explicativo 1 40"/>
          <p:cNvSpPr/>
          <p:nvPr/>
        </p:nvSpPr>
        <p:spPr>
          <a:xfrm>
            <a:off x="4567238" y="4879975"/>
            <a:ext cx="928687" cy="214313"/>
          </a:xfrm>
          <a:prstGeom prst="borderCallout1">
            <a:avLst>
              <a:gd name="adj1" fmla="val 52083"/>
              <a:gd name="adj2" fmla="val 99987"/>
              <a:gd name="adj3" fmla="val 152222"/>
              <a:gd name="adj4" fmla="val 10044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latin typeface="Arial" pitchFamily="34" charset="0"/>
                <a:cs typeface="Arial" pitchFamily="34" charset="0"/>
              </a:rPr>
              <a:t>Sorocaba</a:t>
            </a:r>
          </a:p>
        </p:txBody>
      </p:sp>
      <p:sp>
        <p:nvSpPr>
          <p:cNvPr id="42" name="Texto Explicativo 1 41"/>
          <p:cNvSpPr/>
          <p:nvPr/>
        </p:nvSpPr>
        <p:spPr>
          <a:xfrm>
            <a:off x="6353175" y="4522788"/>
            <a:ext cx="785813" cy="214312"/>
          </a:xfrm>
          <a:prstGeom prst="borderCallout1">
            <a:avLst>
              <a:gd name="adj1" fmla="val 51712"/>
              <a:gd name="adj2" fmla="val 100051"/>
              <a:gd name="adj3" fmla="val 151016"/>
              <a:gd name="adj4" fmla="val 9995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latin typeface="Arial" pitchFamily="34" charset="0"/>
                <a:cs typeface="Arial" pitchFamily="34" charset="0"/>
              </a:rPr>
              <a:t>Taubaté</a:t>
            </a:r>
          </a:p>
        </p:txBody>
      </p:sp>
      <p:sp>
        <p:nvSpPr>
          <p:cNvPr id="43" name="Texto Explicativo 1 42"/>
          <p:cNvSpPr/>
          <p:nvPr/>
        </p:nvSpPr>
        <p:spPr>
          <a:xfrm>
            <a:off x="6424613" y="5594350"/>
            <a:ext cx="785812" cy="214313"/>
          </a:xfrm>
          <a:prstGeom prst="borderCallout1">
            <a:avLst>
              <a:gd name="adj1" fmla="val 50971"/>
              <a:gd name="adj2" fmla="val -151"/>
              <a:gd name="adj3" fmla="val -57498"/>
              <a:gd name="adj4" fmla="val -5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latin typeface="Arial" pitchFamily="34" charset="0"/>
                <a:cs typeface="Arial" pitchFamily="34" charset="0"/>
              </a:rPr>
              <a:t>Santos</a:t>
            </a:r>
          </a:p>
        </p:txBody>
      </p:sp>
      <p:sp>
        <p:nvSpPr>
          <p:cNvPr id="44" name="Texto Explicativo 1 43"/>
          <p:cNvSpPr/>
          <p:nvPr/>
        </p:nvSpPr>
        <p:spPr>
          <a:xfrm>
            <a:off x="6210300" y="5951538"/>
            <a:ext cx="1285875" cy="214312"/>
          </a:xfrm>
          <a:prstGeom prst="borderCallout1">
            <a:avLst>
              <a:gd name="adj1" fmla="val 49861"/>
              <a:gd name="adj2" fmla="val -10"/>
              <a:gd name="adj3" fmla="val -288979"/>
              <a:gd name="adj4" fmla="val -431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Santo André</a:t>
            </a:r>
          </a:p>
        </p:txBody>
      </p:sp>
      <p:sp>
        <p:nvSpPr>
          <p:cNvPr id="19470" name="CaixaDeTexto 19"/>
          <p:cNvSpPr txBox="1">
            <a:spLocks noChangeArrowheads="1"/>
          </p:cNvSpPr>
          <p:nvPr/>
        </p:nvSpPr>
        <p:spPr bwMode="auto">
          <a:xfrm>
            <a:off x="150813" y="5808663"/>
            <a:ext cx="35290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ea typeface="Arial Unicode MS" pitchFamily="34" charset="-128"/>
                <a:cs typeface="Arial Unicode MS" pitchFamily="34" charset="-128"/>
              </a:rPr>
              <a:t>IAL Central </a:t>
            </a:r>
          </a:p>
          <a:p>
            <a:pPr algn="ctr"/>
            <a:r>
              <a:rPr lang="pt-BR" sz="2000" b="1">
                <a:ea typeface="Arial Unicode MS" pitchFamily="34" charset="-128"/>
                <a:cs typeface="Arial Unicode MS" pitchFamily="34" charset="-128"/>
              </a:rPr>
              <a:t>12 Laboratórios Regionais</a:t>
            </a:r>
          </a:p>
        </p:txBody>
      </p:sp>
      <p:sp>
        <p:nvSpPr>
          <p:cNvPr id="2" name="Texto Explicativo 1 40"/>
          <p:cNvSpPr>
            <a:spLocks/>
          </p:cNvSpPr>
          <p:nvPr/>
        </p:nvSpPr>
        <p:spPr bwMode="auto">
          <a:xfrm>
            <a:off x="4643438" y="5661025"/>
            <a:ext cx="1001712" cy="287338"/>
          </a:xfrm>
          <a:prstGeom prst="borderCallout1">
            <a:avLst>
              <a:gd name="adj1" fmla="val 39778"/>
              <a:gd name="adj2" fmla="val 107606"/>
              <a:gd name="adj3" fmla="val -118231"/>
              <a:gd name="adj4" fmla="val 141361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>
                <a:solidFill>
                  <a:srgbClr val="000000"/>
                </a:solidFill>
                <a:latin typeface="+mn-lt"/>
              </a:rPr>
              <a:t>São Paulo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850" y="333375"/>
            <a:ext cx="4897438" cy="9144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+mn-cs"/>
              </a:rPr>
              <a:t>Organização</a:t>
            </a:r>
            <a:endParaRPr lang="pt-BR" sz="5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19473" name="Picture 24" descr="DSC006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4488" y="0"/>
            <a:ext cx="37195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5551488" y="2489200"/>
            <a:ext cx="4938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latin typeface="Calibri" pitchFamily="34" charset="0"/>
              </a:rPr>
              <a:t>Rua Alberto Sufredini Bertoni, 2325 -  Maceno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52413" y="5084763"/>
            <a:ext cx="4379913" cy="10810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b="1" dirty="0" err="1" smtClean="0">
                <a:solidFill>
                  <a:srgbClr val="83C937"/>
                </a:solidFill>
              </a:rPr>
              <a:t>Aprimorandos</a:t>
            </a:r>
            <a:r>
              <a:rPr lang="pt-BR" sz="1800" b="1" dirty="0" smtClean="0">
                <a:solidFill>
                  <a:srgbClr val="83C937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Mayara </a:t>
            </a:r>
            <a:r>
              <a:rPr lang="pt-B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Gambellini</a:t>
            </a: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Gonçalves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Nádia </a:t>
            </a:r>
            <a:r>
              <a:rPr lang="pt-B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Lissoni</a:t>
            </a: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Giolo</a:t>
            </a:r>
            <a:endParaRPr lang="pt-BR" sz="1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284163"/>
            <a:ext cx="15652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1846263" y="422275"/>
            <a:ext cx="4562475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Instituto Adolfo Lutz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CLR – São José do Rio Preto</a:t>
            </a:r>
          </a:p>
        </p:txBody>
      </p:sp>
      <p:pic>
        <p:nvPicPr>
          <p:cNvPr id="20484" name="Picture 2" descr="C:\Users\mayara\Desktop\trabalho  informação nutricional\Dica-de-nutrição - Cópia.bmp"/>
          <p:cNvPicPr>
            <a:picLocks noChangeAspect="1" noChangeArrowheads="1"/>
          </p:cNvPicPr>
          <p:nvPr/>
        </p:nvPicPr>
        <p:blipFill>
          <a:blip r:embed="rId3"/>
          <a:srcRect l="8150" t="2362" r="9241" b="12225"/>
          <a:stretch>
            <a:fillRect/>
          </a:stretch>
        </p:blipFill>
        <p:spPr bwMode="auto">
          <a:xfrm>
            <a:off x="1104900" y="1435100"/>
            <a:ext cx="694531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3491462" y="5122727"/>
            <a:ext cx="3396059" cy="1438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rgbClr val="92D050"/>
                </a:solidFill>
              </a:rPr>
              <a:t>Orientadora: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Maria do Rosário </a:t>
            </a: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V. </a:t>
            </a: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Lopes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-19781" y="0"/>
            <a:ext cx="9163780" cy="252028"/>
          </a:xfrm>
          <a:prstGeom prst="rect">
            <a:avLst/>
          </a:prstGeom>
          <a:solidFill>
            <a:srgbClr val="FF9900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6621507"/>
            <a:ext cx="9163780" cy="252028"/>
          </a:xfrm>
          <a:prstGeom prst="rect">
            <a:avLst/>
          </a:prstGeom>
          <a:solidFill>
            <a:srgbClr val="FF9900"/>
          </a:solid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493" name="Picture 4" descr="FAPERP"/>
          <p:cNvPicPr preferRelativeResize="0">
            <a:picLocks noChangeArrowheads="1"/>
          </p:cNvPicPr>
          <p:nvPr/>
        </p:nvPicPr>
        <p:blipFill>
          <a:blip r:embed="rId4"/>
          <a:srcRect l="2405" t="7906" r="343" b="742"/>
          <a:stretch>
            <a:fillRect/>
          </a:stretch>
        </p:blipFill>
        <p:spPr bwMode="auto">
          <a:xfrm>
            <a:off x="7308850" y="333375"/>
            <a:ext cx="1577975" cy="8636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</p:pic>
      <p:sp>
        <p:nvSpPr>
          <p:cNvPr id="10" name="Subtítulo 2"/>
          <p:cNvSpPr txBox="1">
            <a:spLocks/>
          </p:cNvSpPr>
          <p:nvPr/>
        </p:nvSpPr>
        <p:spPr bwMode="auto">
          <a:xfrm>
            <a:off x="6012160" y="5141591"/>
            <a:ext cx="3680296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b="1" dirty="0" smtClean="0">
                <a:solidFill>
                  <a:srgbClr val="83C937"/>
                </a:solidFill>
              </a:rPr>
              <a:t>Coordenadoras: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Susilene</a:t>
            </a: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Maria T. </a:t>
            </a:r>
            <a:r>
              <a:rPr lang="pt-BR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Nardi</a:t>
            </a:r>
            <a:endParaRPr lang="pt-BR" sz="1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Heloisa S. P. Pedro</a:t>
            </a:r>
            <a:endParaRPr lang="pt-BR" sz="1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547" y="458684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cap="all" dirty="0" smtClean="0">
                <a:ln w="9000" cmpd="sng">
                  <a:solidFill>
                    <a:srgbClr val="FF9900"/>
                  </a:solidFill>
                  <a:prstDash val="solid"/>
                </a:ln>
                <a:solidFill>
                  <a:srgbClr val="FF6D0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Você sabe o que esta comendo</a:t>
            </a:r>
            <a:endParaRPr lang="pt-BR" b="1" cap="all" dirty="0">
              <a:ln w="9000" cmpd="sng">
                <a:solidFill>
                  <a:srgbClr val="FF9900"/>
                </a:solidFill>
                <a:prstDash val="solid"/>
              </a:ln>
              <a:solidFill>
                <a:srgbClr val="FF6D0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6" name="Picture 2" descr="C:\Users\mayara\Desktop\trabalho  informação nutricional\scr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844675"/>
            <a:ext cx="4878388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 rot="20622398">
            <a:off x="611560" y="1844824"/>
            <a:ext cx="5040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?</a:t>
            </a:r>
          </a:p>
        </p:txBody>
      </p:sp>
      <p:sp>
        <p:nvSpPr>
          <p:cNvPr id="6" name="CaixaDeTexto 5"/>
          <p:cNvSpPr txBox="1"/>
          <p:nvPr/>
        </p:nvSpPr>
        <p:spPr>
          <a:xfrm rot="518146">
            <a:off x="758939" y="3112324"/>
            <a:ext cx="5040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?</a:t>
            </a:r>
          </a:p>
        </p:txBody>
      </p:sp>
      <p:sp>
        <p:nvSpPr>
          <p:cNvPr id="7" name="CaixaDeTexto 6"/>
          <p:cNvSpPr txBox="1"/>
          <p:nvPr/>
        </p:nvSpPr>
        <p:spPr>
          <a:xfrm rot="20622398">
            <a:off x="1726121" y="4203100"/>
            <a:ext cx="5040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?</a:t>
            </a:r>
          </a:p>
        </p:txBody>
      </p:sp>
      <p:sp>
        <p:nvSpPr>
          <p:cNvPr id="8" name="CaixaDeTexto 7"/>
          <p:cNvSpPr txBox="1"/>
          <p:nvPr/>
        </p:nvSpPr>
        <p:spPr>
          <a:xfrm rot="1759486">
            <a:off x="5974513" y="1870212"/>
            <a:ext cx="5449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?</a:t>
            </a:r>
            <a:endParaRPr lang="pt-B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 rot="1406153">
            <a:off x="7548017" y="2630865"/>
            <a:ext cx="5040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?</a:t>
            </a:r>
          </a:p>
        </p:txBody>
      </p:sp>
      <p:sp>
        <p:nvSpPr>
          <p:cNvPr id="10" name="CaixaDeTexto 9"/>
          <p:cNvSpPr txBox="1"/>
          <p:nvPr/>
        </p:nvSpPr>
        <p:spPr>
          <a:xfrm rot="1954605">
            <a:off x="7422584" y="5288796"/>
            <a:ext cx="5040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70036" y="5238972"/>
            <a:ext cx="5040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?</a:t>
            </a:r>
          </a:p>
        </p:txBody>
      </p:sp>
      <p:sp>
        <p:nvSpPr>
          <p:cNvPr id="12" name="CaixaDeTexto 11"/>
          <p:cNvSpPr txBox="1"/>
          <p:nvPr/>
        </p:nvSpPr>
        <p:spPr>
          <a:xfrm rot="20908685">
            <a:off x="7151527" y="3841830"/>
            <a:ext cx="50405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?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8302625" y="620713"/>
            <a:ext cx="503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800" b="1">
                <a:solidFill>
                  <a:srgbClr val="FF66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yara\Desktop\trabalho  informação nutricional\bolo.jpe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323528" y="312648"/>
            <a:ext cx="2010792" cy="17410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6" name="Picture 4" descr="C:\Users\mayara\Desktop\trabalho  informação nutricional\hamburguer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300192" y="332656"/>
            <a:ext cx="2430016" cy="205117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2531" name="Picture 5" descr="C:\Users\mayara\Desktop\trabalho  informação nutricional\sorvetee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6700" y="2474913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mayara\Desktop\trabalho  informação nutricional\PIZZA-1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142893" y="2486652"/>
            <a:ext cx="2220838" cy="162861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9" name="Picture 7" descr="C:\Users\mayara\Desktop\trabalho  informação nutricional\1321033364804.jpg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570746" y="4869161"/>
            <a:ext cx="2282517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81" name="Picture 9" descr="C:\Users\mayara\Desktop\trabalho  informação nutricional\chocolate-poderoso-alimento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98173" y="4774182"/>
            <a:ext cx="2142863" cy="16071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Espaço Reservado para Texto 10"/>
          <p:cNvSpPr txBox="1">
            <a:spLocks/>
          </p:cNvSpPr>
          <p:nvPr/>
        </p:nvSpPr>
        <p:spPr>
          <a:xfrm>
            <a:off x="2533650" y="1216025"/>
            <a:ext cx="4040188" cy="1492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 nutricional</a:t>
            </a:r>
            <a:endParaRPr lang="pt-BR" sz="36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6" name="CaixaDeTexto 1"/>
          <p:cNvSpPr txBox="1">
            <a:spLocks noChangeArrowheads="1"/>
          </p:cNvSpPr>
          <p:nvPr/>
        </p:nvSpPr>
        <p:spPr bwMode="auto">
          <a:xfrm>
            <a:off x="2968625" y="3371850"/>
            <a:ext cx="31686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>
                <a:latin typeface="Calibri" pitchFamily="34" charset="0"/>
              </a:rPr>
              <a:t>É o conhecimento das informações dos nutrientes presentes nos alimentos.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15925" y="2603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6000" b="1" dirty="0" smtClean="0">
                <a:solidFill>
                  <a:srgbClr val="FF6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Rótulo</a:t>
            </a:r>
            <a:endParaRPr lang="pt-BR" b="1" dirty="0">
              <a:solidFill>
                <a:srgbClr val="FF6D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voce-observa-o-rotulo-nutricional-dos-alimentos-1-4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438262" y="2492896"/>
            <a:ext cx="4382210" cy="3834363"/>
          </a:xfrm>
          <a:prstGeom prst="roundRect">
            <a:avLst>
              <a:gd name="adj" fmla="val 30186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5288" y="2276475"/>
            <a:ext cx="4098925" cy="3232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Segundo a ANVISA: é toda inscrição, legenda e imagem ou, toda matéria descritiva ou gráfica que esteja escrita, impressa, estampada, gravada ou colada sobre a embalagem do alimento.</a:t>
            </a:r>
            <a:b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pt-BR" dirty="0">
                <a:latin typeface="+mn-lt"/>
                <a:cs typeface="+mn-cs"/>
              </a:rPr>
              <a:t/>
            </a:r>
            <a:br>
              <a:rPr lang="pt-BR" dirty="0">
                <a:latin typeface="+mn-lt"/>
                <a:cs typeface="+mn-cs"/>
              </a:rPr>
            </a:br>
            <a:endParaRPr lang="pt-BR" dirty="0">
              <a:latin typeface="+mn-lt"/>
              <a:cs typeface="+mn-cs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300788" y="3892550"/>
            <a:ext cx="1366837" cy="1616075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5868144" y="1988840"/>
            <a:ext cx="2808312" cy="40011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/>
              <a:t>Informação nutricional</a:t>
            </a:r>
          </a:p>
        </p:txBody>
      </p:sp>
      <p:cxnSp>
        <p:nvCxnSpPr>
          <p:cNvPr id="20" name="Conector de seta reta 19"/>
          <p:cNvCxnSpPr>
            <a:stCxn id="0" idx="2"/>
          </p:cNvCxnSpPr>
          <p:nvPr/>
        </p:nvCxnSpPr>
        <p:spPr>
          <a:xfrm flipH="1">
            <a:off x="6985000" y="2389188"/>
            <a:ext cx="287338" cy="1327150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rgbClr val="FF6D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Rótulo nutricional</a:t>
            </a:r>
            <a:endParaRPr lang="pt-BR" sz="4800" b="1" dirty="0">
              <a:solidFill>
                <a:srgbClr val="FF6D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1963" y="1635125"/>
            <a:ext cx="3579812" cy="45259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 energético (calorias</a:t>
            </a: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Carboidratos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Proteínas; </a:t>
            </a: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Gorduras totais; </a:t>
            </a: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Gorduras saturadas; </a:t>
            </a: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Gordura </a:t>
            </a:r>
            <a:r>
              <a:rPr lang="pt-BR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Fibra alimentar; </a:t>
            </a: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Tx/>
              <a:buAutoNum type="arabicPeriod"/>
              <a:defRPr/>
            </a:pP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Sódio</a:t>
            </a:r>
            <a:r>
              <a:rPr lang="pt-B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579" name="Grupo 17"/>
          <p:cNvGrpSpPr>
            <a:grpSpLocks/>
          </p:cNvGrpSpPr>
          <p:nvPr/>
        </p:nvGrpSpPr>
        <p:grpSpPr bwMode="auto">
          <a:xfrm>
            <a:off x="3851275" y="1631950"/>
            <a:ext cx="4968875" cy="4938713"/>
            <a:chOff x="3491880" y="1700807"/>
            <a:chExt cx="4968552" cy="4938911"/>
          </a:xfrm>
        </p:grpSpPr>
        <p:grpSp>
          <p:nvGrpSpPr>
            <p:cNvPr id="24580" name="Grupo 16"/>
            <p:cNvGrpSpPr>
              <a:grpSpLocks/>
            </p:cNvGrpSpPr>
            <p:nvPr/>
          </p:nvGrpSpPr>
          <p:grpSpPr bwMode="auto">
            <a:xfrm>
              <a:off x="3491880" y="1700807"/>
              <a:ext cx="4968552" cy="4938911"/>
              <a:chOff x="3491880" y="1313657"/>
              <a:chExt cx="5335588" cy="5326062"/>
            </a:xfrm>
          </p:grpSpPr>
          <p:pic>
            <p:nvPicPr>
              <p:cNvPr id="24582" name="Picture 6" descr="dinheirama_tabela_nutricional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91880" y="1313657"/>
                <a:ext cx="5335588" cy="532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3" name="AutoShape 9"/>
              <p:cNvSpPr>
                <a:spLocks noChangeArrowheads="1"/>
              </p:cNvSpPr>
              <p:nvPr/>
            </p:nvSpPr>
            <p:spPr bwMode="auto">
              <a:xfrm>
                <a:off x="3664918" y="2563019"/>
                <a:ext cx="1728787" cy="287338"/>
              </a:xfrm>
              <a:prstGeom prst="flowChartAlternateProcess">
                <a:avLst/>
              </a:prstGeom>
              <a:solidFill>
                <a:srgbClr val="6600CC">
                  <a:alpha val="5098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rgbClr val="83C937"/>
                  </a:solidFill>
                  <a:latin typeface="Calibri" pitchFamily="34" charset="0"/>
                </a:endParaRPr>
              </a:p>
            </p:txBody>
          </p:sp>
          <p:sp>
            <p:nvSpPr>
              <p:cNvPr id="24584" name="AutoShape 10"/>
              <p:cNvSpPr>
                <a:spLocks noChangeArrowheads="1"/>
              </p:cNvSpPr>
              <p:nvPr/>
            </p:nvSpPr>
            <p:spPr bwMode="auto">
              <a:xfrm>
                <a:off x="3664918" y="2951957"/>
                <a:ext cx="1339850" cy="330200"/>
              </a:xfrm>
              <a:prstGeom prst="flowChartAlternateProcess">
                <a:avLst/>
              </a:prstGeom>
              <a:solidFill>
                <a:srgbClr val="6600CC">
                  <a:alpha val="5098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rgbClr val="83C937"/>
                  </a:solidFill>
                  <a:latin typeface="Calibri" pitchFamily="34" charset="0"/>
                </a:endParaRPr>
              </a:p>
            </p:txBody>
          </p:sp>
          <p:sp>
            <p:nvSpPr>
              <p:cNvPr id="24585" name="AutoShape 11"/>
              <p:cNvSpPr>
                <a:spLocks noChangeArrowheads="1"/>
              </p:cNvSpPr>
              <p:nvPr/>
            </p:nvSpPr>
            <p:spPr bwMode="auto">
              <a:xfrm>
                <a:off x="3666505" y="3758407"/>
                <a:ext cx="1728788" cy="287337"/>
              </a:xfrm>
              <a:prstGeom prst="flowChartAlternateProcess">
                <a:avLst/>
              </a:prstGeom>
              <a:solidFill>
                <a:srgbClr val="6600CC">
                  <a:alpha val="5098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rgbClr val="83C937"/>
                  </a:solidFill>
                  <a:latin typeface="Calibri" pitchFamily="34" charset="0"/>
                </a:endParaRPr>
              </a:p>
            </p:txBody>
          </p:sp>
          <p:sp>
            <p:nvSpPr>
              <p:cNvPr id="24586" name="AutoShape 12"/>
              <p:cNvSpPr>
                <a:spLocks noChangeArrowheads="1"/>
              </p:cNvSpPr>
              <p:nvPr/>
            </p:nvSpPr>
            <p:spPr bwMode="auto">
              <a:xfrm>
                <a:off x="3664918" y="4147344"/>
                <a:ext cx="1987550" cy="287338"/>
              </a:xfrm>
              <a:prstGeom prst="flowChartAlternateProcess">
                <a:avLst/>
              </a:prstGeom>
              <a:solidFill>
                <a:srgbClr val="6600CC">
                  <a:alpha val="5098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rgbClr val="83C937"/>
                  </a:solidFill>
                  <a:latin typeface="Calibri" pitchFamily="34" charset="0"/>
                </a:endParaRPr>
              </a:p>
            </p:txBody>
          </p:sp>
          <p:sp>
            <p:nvSpPr>
              <p:cNvPr id="24587" name="AutoShape 13"/>
              <p:cNvSpPr>
                <a:spLocks noChangeArrowheads="1"/>
              </p:cNvSpPr>
              <p:nvPr/>
            </p:nvSpPr>
            <p:spPr bwMode="auto">
              <a:xfrm>
                <a:off x="3664918" y="4579144"/>
                <a:ext cx="1484312" cy="258763"/>
              </a:xfrm>
              <a:prstGeom prst="flowChartAlternateProcess">
                <a:avLst/>
              </a:prstGeom>
              <a:solidFill>
                <a:srgbClr val="6600CC">
                  <a:alpha val="5098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rgbClr val="83C937"/>
                  </a:solidFill>
                  <a:latin typeface="Calibri" pitchFamily="34" charset="0"/>
                </a:endParaRPr>
              </a:p>
            </p:txBody>
          </p:sp>
          <p:sp>
            <p:nvSpPr>
              <p:cNvPr id="24588" name="AutoShape 14"/>
              <p:cNvSpPr>
                <a:spLocks noChangeArrowheads="1"/>
              </p:cNvSpPr>
              <p:nvPr/>
            </p:nvSpPr>
            <p:spPr bwMode="auto">
              <a:xfrm>
                <a:off x="3664918" y="4939507"/>
                <a:ext cx="1484312" cy="287337"/>
              </a:xfrm>
              <a:prstGeom prst="flowChartAlternateProcess">
                <a:avLst/>
              </a:prstGeom>
              <a:solidFill>
                <a:srgbClr val="6600CC">
                  <a:alpha val="5098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rgbClr val="83C937"/>
                  </a:solidFill>
                  <a:latin typeface="Calibri" pitchFamily="34" charset="0"/>
                </a:endParaRPr>
              </a:p>
            </p:txBody>
          </p:sp>
          <p:sp>
            <p:nvSpPr>
              <p:cNvPr id="24589" name="AutoShape 15"/>
              <p:cNvSpPr>
                <a:spLocks noChangeArrowheads="1"/>
              </p:cNvSpPr>
              <p:nvPr/>
            </p:nvSpPr>
            <p:spPr bwMode="auto">
              <a:xfrm>
                <a:off x="3664918" y="5357019"/>
                <a:ext cx="692150" cy="273050"/>
              </a:xfrm>
              <a:prstGeom prst="flowChartAlternateProcess">
                <a:avLst/>
              </a:prstGeom>
              <a:solidFill>
                <a:srgbClr val="6600CC">
                  <a:alpha val="5098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rgbClr val="83C937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4581" name="AutoShape 16"/>
            <p:cNvSpPr>
              <a:spLocks noChangeArrowheads="1"/>
            </p:cNvSpPr>
            <p:nvPr/>
          </p:nvSpPr>
          <p:spPr bwMode="auto">
            <a:xfrm>
              <a:off x="3653015" y="3568626"/>
              <a:ext cx="979487" cy="287337"/>
            </a:xfrm>
            <a:prstGeom prst="flowChartAlternateProcess">
              <a:avLst/>
            </a:prstGeom>
            <a:solidFill>
              <a:srgbClr val="6600CC">
                <a:alpha val="5098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159" y="764704"/>
            <a:ext cx="7130404" cy="1512168"/>
          </a:xfrm>
          <a:solidFill>
            <a:srgbClr val="FF6D0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Valor energético = Calorias</a:t>
            </a:r>
            <a:r>
              <a:rPr lang="pt-BR" sz="3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pt-BR" sz="3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pt-BR" sz="32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6851650" y="3703638"/>
            <a:ext cx="1800225" cy="417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Gorduras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4054475" y="3843338"/>
            <a:ext cx="1800225" cy="4333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Proteínas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731838" y="3843338"/>
            <a:ext cx="1944687" cy="4349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Carboidratos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5" name="Picture 7" descr="carboidratos b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306888"/>
            <a:ext cx="2039937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gordura insatur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2150" y="4167188"/>
            <a:ext cx="1609725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 descr="C:\Users\mayara\Desktop\trabalho  informação nutricional\belissima_carnes_acougue_cubatao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4167188"/>
            <a:ext cx="2062163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is 2"/>
          <p:cNvSpPr/>
          <p:nvPr/>
        </p:nvSpPr>
        <p:spPr>
          <a:xfrm>
            <a:off x="6206458" y="4608158"/>
            <a:ext cx="645700" cy="626366"/>
          </a:xfrm>
          <a:prstGeom prst="mathPlus">
            <a:avLst>
              <a:gd name="adj1" fmla="val 18180"/>
            </a:avLst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Mais 11"/>
          <p:cNvSpPr/>
          <p:nvPr/>
        </p:nvSpPr>
        <p:spPr>
          <a:xfrm>
            <a:off x="2987824" y="4608158"/>
            <a:ext cx="645700" cy="626366"/>
          </a:xfrm>
          <a:prstGeom prst="mathPlus">
            <a:avLst>
              <a:gd name="adj1" fmla="val 18180"/>
            </a:avLst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1547813" y="2581275"/>
            <a:ext cx="431800" cy="1009650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4933950" y="2581275"/>
            <a:ext cx="0" cy="1009650"/>
          </a:xfrm>
          <a:prstGeom prst="straightConnector1">
            <a:avLst/>
          </a:prstGeom>
          <a:ln w="76200">
            <a:solidFill>
              <a:srgbClr val="FF6D09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6851650" y="2581275"/>
            <a:ext cx="688975" cy="971550"/>
          </a:xfrm>
          <a:prstGeom prst="straightConnector1">
            <a:avLst/>
          </a:prstGeom>
          <a:ln w="76200">
            <a:solidFill>
              <a:srgbClr val="FF6D09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526</Words>
  <Application>Microsoft Office PowerPoint</Application>
  <PresentationFormat>Apresentação na tela (4:3)</PresentationFormat>
  <Paragraphs>180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Bem-vindos!</vt:lpstr>
      <vt:lpstr>Apresentação do PowerPoint</vt:lpstr>
      <vt:lpstr>Apresentação do PowerPoint</vt:lpstr>
      <vt:lpstr>Apresentação do PowerPoint</vt:lpstr>
      <vt:lpstr>Você sabe o que esta comendo</vt:lpstr>
      <vt:lpstr>Apresentação do PowerPoint</vt:lpstr>
      <vt:lpstr>Rótulo</vt:lpstr>
      <vt:lpstr>Rótulo nutricional</vt:lpstr>
      <vt:lpstr>Valor energético = Calorias </vt:lpstr>
      <vt:lpstr>Carboidratos</vt:lpstr>
      <vt:lpstr>Proteínas</vt:lpstr>
      <vt:lpstr>Apresentação do PowerPoint</vt:lpstr>
      <vt:lpstr>Fibra alimentar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Diet, light ou zero?</vt:lpstr>
      <vt:lpstr>E agora, o que comer???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mayara</dc:creator>
  <cp:lastModifiedBy>mayara</cp:lastModifiedBy>
  <cp:revision>60</cp:revision>
  <dcterms:created xsi:type="dcterms:W3CDTF">2013-08-16T17:52:53Z</dcterms:created>
  <dcterms:modified xsi:type="dcterms:W3CDTF">2013-09-25T11:52:39Z</dcterms:modified>
</cp:coreProperties>
</file>