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7" r:id="rId4"/>
    <p:sldId id="258" r:id="rId5"/>
    <p:sldId id="259" r:id="rId6"/>
    <p:sldId id="260" r:id="rId7"/>
    <p:sldId id="261" r:id="rId8"/>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DEA5FA0F-327B-4B8E-880B-C003B1A4D10A}" type="datetimeFigureOut">
              <a:rPr lang="pt-BR" smtClean="0"/>
              <a:pPr/>
              <a:t>07/04/2015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F645CDF-79AF-434A-BCEB-FF79AA326FAD}" type="slidenum">
              <a:rPr lang="pt-BR" smtClean="0"/>
              <a:pPr/>
              <a:t>‹nº›</a:t>
            </a:fld>
            <a:endParaRPr lang="pt-BR"/>
          </a:p>
        </p:txBody>
      </p:sp>
    </p:spTree>
    <p:extLst>
      <p:ext uri="{BB962C8B-B14F-4D97-AF65-F5344CB8AC3E}">
        <p14:creationId xmlns:p14="http://schemas.microsoft.com/office/powerpoint/2010/main" xmlns="" val="1209215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DEA5FA0F-327B-4B8E-880B-C003B1A4D10A}" type="datetimeFigureOut">
              <a:rPr lang="pt-BR" smtClean="0"/>
              <a:pPr/>
              <a:t>07/04/2015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F645CDF-79AF-434A-BCEB-FF79AA326FAD}" type="slidenum">
              <a:rPr lang="pt-BR" smtClean="0"/>
              <a:pPr/>
              <a:t>‹nº›</a:t>
            </a:fld>
            <a:endParaRPr lang="pt-BR"/>
          </a:p>
        </p:txBody>
      </p:sp>
    </p:spTree>
    <p:extLst>
      <p:ext uri="{BB962C8B-B14F-4D97-AF65-F5344CB8AC3E}">
        <p14:creationId xmlns:p14="http://schemas.microsoft.com/office/powerpoint/2010/main" xmlns="" val="3719572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DEA5FA0F-327B-4B8E-880B-C003B1A4D10A}" type="datetimeFigureOut">
              <a:rPr lang="pt-BR" smtClean="0"/>
              <a:pPr/>
              <a:t>07/04/2015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F645CDF-79AF-434A-BCEB-FF79AA326FAD}" type="slidenum">
              <a:rPr lang="pt-BR" smtClean="0"/>
              <a:pPr/>
              <a:t>‹nº›</a:t>
            </a:fld>
            <a:endParaRPr lang="pt-BR"/>
          </a:p>
        </p:txBody>
      </p:sp>
    </p:spTree>
    <p:extLst>
      <p:ext uri="{BB962C8B-B14F-4D97-AF65-F5344CB8AC3E}">
        <p14:creationId xmlns:p14="http://schemas.microsoft.com/office/powerpoint/2010/main" xmlns="" val="610229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DEA5FA0F-327B-4B8E-880B-C003B1A4D10A}" type="datetimeFigureOut">
              <a:rPr lang="pt-BR" smtClean="0"/>
              <a:pPr/>
              <a:t>07/04/2015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F645CDF-79AF-434A-BCEB-FF79AA326FAD}" type="slidenum">
              <a:rPr lang="pt-BR" smtClean="0"/>
              <a:pPr/>
              <a:t>‹nº›</a:t>
            </a:fld>
            <a:endParaRPr lang="pt-BR"/>
          </a:p>
        </p:txBody>
      </p:sp>
    </p:spTree>
    <p:extLst>
      <p:ext uri="{BB962C8B-B14F-4D97-AF65-F5344CB8AC3E}">
        <p14:creationId xmlns:p14="http://schemas.microsoft.com/office/powerpoint/2010/main" xmlns="" val="3909458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DEA5FA0F-327B-4B8E-880B-C003B1A4D10A}" type="datetimeFigureOut">
              <a:rPr lang="pt-BR" smtClean="0"/>
              <a:pPr/>
              <a:t>07/04/2015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F645CDF-79AF-434A-BCEB-FF79AA326FAD}" type="slidenum">
              <a:rPr lang="pt-BR" smtClean="0"/>
              <a:pPr/>
              <a:t>‹nº›</a:t>
            </a:fld>
            <a:endParaRPr lang="pt-BR"/>
          </a:p>
        </p:txBody>
      </p:sp>
    </p:spTree>
    <p:extLst>
      <p:ext uri="{BB962C8B-B14F-4D97-AF65-F5344CB8AC3E}">
        <p14:creationId xmlns:p14="http://schemas.microsoft.com/office/powerpoint/2010/main" xmlns="" val="1471829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DEA5FA0F-327B-4B8E-880B-C003B1A4D10A}" type="datetimeFigureOut">
              <a:rPr lang="pt-BR" smtClean="0"/>
              <a:pPr/>
              <a:t>07/04/2015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F645CDF-79AF-434A-BCEB-FF79AA326FAD}" type="slidenum">
              <a:rPr lang="pt-BR" smtClean="0"/>
              <a:pPr/>
              <a:t>‹nº›</a:t>
            </a:fld>
            <a:endParaRPr lang="pt-BR"/>
          </a:p>
        </p:txBody>
      </p:sp>
    </p:spTree>
    <p:extLst>
      <p:ext uri="{BB962C8B-B14F-4D97-AF65-F5344CB8AC3E}">
        <p14:creationId xmlns:p14="http://schemas.microsoft.com/office/powerpoint/2010/main" xmlns="" val="95965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DEA5FA0F-327B-4B8E-880B-C003B1A4D10A}" type="datetimeFigureOut">
              <a:rPr lang="pt-BR" smtClean="0"/>
              <a:pPr/>
              <a:t>07/04/2015</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CF645CDF-79AF-434A-BCEB-FF79AA326FAD}" type="slidenum">
              <a:rPr lang="pt-BR" smtClean="0"/>
              <a:pPr/>
              <a:t>‹nº›</a:t>
            </a:fld>
            <a:endParaRPr lang="pt-BR"/>
          </a:p>
        </p:txBody>
      </p:sp>
    </p:spTree>
    <p:extLst>
      <p:ext uri="{BB962C8B-B14F-4D97-AF65-F5344CB8AC3E}">
        <p14:creationId xmlns:p14="http://schemas.microsoft.com/office/powerpoint/2010/main" xmlns="" val="1748746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DEA5FA0F-327B-4B8E-880B-C003B1A4D10A}" type="datetimeFigureOut">
              <a:rPr lang="pt-BR" smtClean="0"/>
              <a:pPr/>
              <a:t>07/04/2015</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CF645CDF-79AF-434A-BCEB-FF79AA326FAD}" type="slidenum">
              <a:rPr lang="pt-BR" smtClean="0"/>
              <a:pPr/>
              <a:t>‹nº›</a:t>
            </a:fld>
            <a:endParaRPr lang="pt-BR"/>
          </a:p>
        </p:txBody>
      </p:sp>
    </p:spTree>
    <p:extLst>
      <p:ext uri="{BB962C8B-B14F-4D97-AF65-F5344CB8AC3E}">
        <p14:creationId xmlns:p14="http://schemas.microsoft.com/office/powerpoint/2010/main" xmlns="" val="225760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DEA5FA0F-327B-4B8E-880B-C003B1A4D10A}" type="datetimeFigureOut">
              <a:rPr lang="pt-BR" smtClean="0"/>
              <a:pPr/>
              <a:t>07/04/2015</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CF645CDF-79AF-434A-BCEB-FF79AA326FAD}" type="slidenum">
              <a:rPr lang="pt-BR" smtClean="0"/>
              <a:pPr/>
              <a:t>‹nº›</a:t>
            </a:fld>
            <a:endParaRPr lang="pt-BR"/>
          </a:p>
        </p:txBody>
      </p:sp>
    </p:spTree>
    <p:extLst>
      <p:ext uri="{BB962C8B-B14F-4D97-AF65-F5344CB8AC3E}">
        <p14:creationId xmlns:p14="http://schemas.microsoft.com/office/powerpoint/2010/main" xmlns="" val="627123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DEA5FA0F-327B-4B8E-880B-C003B1A4D10A}" type="datetimeFigureOut">
              <a:rPr lang="pt-BR" smtClean="0"/>
              <a:pPr/>
              <a:t>07/04/2015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F645CDF-79AF-434A-BCEB-FF79AA326FAD}" type="slidenum">
              <a:rPr lang="pt-BR" smtClean="0"/>
              <a:pPr/>
              <a:t>‹nº›</a:t>
            </a:fld>
            <a:endParaRPr lang="pt-BR"/>
          </a:p>
        </p:txBody>
      </p:sp>
    </p:spTree>
    <p:extLst>
      <p:ext uri="{BB962C8B-B14F-4D97-AF65-F5344CB8AC3E}">
        <p14:creationId xmlns:p14="http://schemas.microsoft.com/office/powerpoint/2010/main" xmlns="" val="3830529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DEA5FA0F-327B-4B8E-880B-C003B1A4D10A}" type="datetimeFigureOut">
              <a:rPr lang="pt-BR" smtClean="0"/>
              <a:pPr/>
              <a:t>07/04/2015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F645CDF-79AF-434A-BCEB-FF79AA326FAD}" type="slidenum">
              <a:rPr lang="pt-BR" smtClean="0"/>
              <a:pPr/>
              <a:t>‹nº›</a:t>
            </a:fld>
            <a:endParaRPr lang="pt-BR"/>
          </a:p>
        </p:txBody>
      </p:sp>
    </p:spTree>
    <p:extLst>
      <p:ext uri="{BB962C8B-B14F-4D97-AF65-F5344CB8AC3E}">
        <p14:creationId xmlns:p14="http://schemas.microsoft.com/office/powerpoint/2010/main" xmlns="" val="814078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6000"/>
            <a:lum/>
          </a:blip>
          <a:srcRect/>
          <a:stretch>
            <a:fillRect l="3000" t="3000" r="3000" b="3000"/>
          </a:stretch>
        </a:blip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A5FA0F-327B-4B8E-880B-C003B1A4D10A}" type="datetimeFigureOut">
              <a:rPr lang="pt-BR" smtClean="0"/>
              <a:pPr/>
              <a:t>07/04/2015</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645CDF-79AF-434A-BCEB-FF79AA326FAD}" type="slidenum">
              <a:rPr lang="pt-BR" smtClean="0"/>
              <a:pPr/>
              <a:t>‹nº›</a:t>
            </a:fld>
            <a:endParaRPr lang="pt-BR"/>
          </a:p>
        </p:txBody>
      </p:sp>
    </p:spTree>
    <p:extLst>
      <p:ext uri="{BB962C8B-B14F-4D97-AF65-F5344CB8AC3E}">
        <p14:creationId xmlns:p14="http://schemas.microsoft.com/office/powerpoint/2010/main" xmlns="" val="4003219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6000" dirty="0" smtClean="0"/>
              <a:t>Ensino Médio-2º</a:t>
            </a:r>
            <a:endParaRPr lang="pt-BR" sz="6000" dirty="0"/>
          </a:p>
        </p:txBody>
      </p:sp>
      <p:sp>
        <p:nvSpPr>
          <p:cNvPr id="3" name="Espaço Reservado para Conteúdo 2"/>
          <p:cNvSpPr>
            <a:spLocks noGrp="1"/>
          </p:cNvSpPr>
          <p:nvPr>
            <p:ph idx="1"/>
          </p:nvPr>
        </p:nvSpPr>
        <p:spPr/>
        <p:txBody>
          <a:bodyPr/>
          <a:lstStyle/>
          <a:p>
            <a:endParaRPr lang="pt-BR" dirty="0" smtClean="0"/>
          </a:p>
          <a:p>
            <a:endParaRPr lang="pt-BR" dirty="0" smtClean="0"/>
          </a:p>
          <a:p>
            <a:endParaRPr lang="pt-BR" dirty="0" smtClean="0"/>
          </a:p>
          <a:p>
            <a:r>
              <a:rPr lang="pt-BR" sz="4800" dirty="0" smtClean="0"/>
              <a:t>Biologia </a:t>
            </a:r>
          </a:p>
          <a:p>
            <a:r>
              <a:rPr lang="pt-BR" sz="4800" dirty="0" smtClean="0"/>
              <a:t>Prof. Gustavo</a:t>
            </a:r>
          </a:p>
          <a:p>
            <a:pPr>
              <a:buNone/>
            </a:pPr>
            <a:endParaRPr lang="pt-B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3"/>
          <p:cNvGraphicFramePr>
            <a:graphicFrameLocks noGrp="1"/>
          </p:cNvGraphicFramePr>
          <p:nvPr>
            <p:extLst>
              <p:ext uri="{D42A27DB-BD31-4B8C-83A1-F6EECF244321}">
                <p14:modId xmlns:p14="http://schemas.microsoft.com/office/powerpoint/2010/main" xmlns="" val="3802534278"/>
              </p:ext>
            </p:extLst>
          </p:nvPr>
        </p:nvGraphicFramePr>
        <p:xfrm>
          <a:off x="971600" y="4005064"/>
          <a:ext cx="7344815" cy="2520280"/>
        </p:xfrm>
        <a:graphic>
          <a:graphicData uri="http://schemas.openxmlformats.org/drawingml/2006/table">
            <a:tbl>
              <a:tblPr firstRow="1" firstCol="1" bandRow="1">
                <a:tableStyleId>{5C22544A-7EE6-4342-B048-85BDC9FD1C3A}</a:tableStyleId>
              </a:tblPr>
              <a:tblGrid>
                <a:gridCol w="1468963"/>
                <a:gridCol w="1468963"/>
                <a:gridCol w="1468963"/>
                <a:gridCol w="1468963"/>
                <a:gridCol w="1468963"/>
              </a:tblGrid>
              <a:tr h="521710">
                <a:tc gridSpan="5">
                  <a:txBody>
                    <a:bodyPr/>
                    <a:lstStyle/>
                    <a:p>
                      <a:pPr>
                        <a:lnSpc>
                          <a:spcPct val="115000"/>
                        </a:lnSpc>
                        <a:spcAft>
                          <a:spcPts val="0"/>
                        </a:spcAft>
                      </a:pPr>
                      <a:r>
                        <a:rPr lang="pt-BR" sz="1400" dirty="0">
                          <a:effectLst/>
                        </a:rPr>
                        <a:t>Proporções observadas nos descendentes</a:t>
                      </a:r>
                      <a:endParaRPr lang="pt-BR" sz="1400" dirty="0">
                        <a:effectLst/>
                        <a:latin typeface="Calibri"/>
                        <a:ea typeface="Calibri"/>
                        <a:cs typeface="Times New Roman"/>
                      </a:endParaRPr>
                    </a:p>
                  </a:txBody>
                  <a:tcPr marL="9525" marR="9525" marT="9525" marB="9525" anchor="ct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1023266">
                <a:tc>
                  <a:txBody>
                    <a:bodyPr/>
                    <a:lstStyle/>
                    <a:p>
                      <a:pPr>
                        <a:lnSpc>
                          <a:spcPct val="115000"/>
                        </a:lnSpc>
                        <a:spcAft>
                          <a:spcPts val="0"/>
                        </a:spcAft>
                      </a:pPr>
                      <a:r>
                        <a:rPr lang="pt-BR" sz="1400" dirty="0">
                          <a:effectLst/>
                        </a:rPr>
                        <a:t>Cruzamentos</a:t>
                      </a:r>
                      <a:endParaRPr lang="pt-BR" sz="1400" dirty="0">
                        <a:effectLst/>
                        <a:latin typeface="Calibri"/>
                        <a:ea typeface="Calibri"/>
                        <a:cs typeface="Times New Roman"/>
                      </a:endParaRPr>
                    </a:p>
                  </a:txBody>
                  <a:tcPr marL="9525" marR="9525" marT="9525" marB="9525" anchor="ctr"/>
                </a:tc>
                <a:tc>
                  <a:txBody>
                    <a:bodyPr/>
                    <a:lstStyle/>
                    <a:p>
                      <a:pPr>
                        <a:lnSpc>
                          <a:spcPct val="115000"/>
                        </a:lnSpc>
                        <a:spcAft>
                          <a:spcPts val="0"/>
                        </a:spcAft>
                      </a:pPr>
                      <a:r>
                        <a:rPr lang="pt-BR" sz="1400" dirty="0">
                          <a:effectLst/>
                        </a:rPr>
                        <a:t>Frutos vermelhos com polpas normais </a:t>
                      </a:r>
                      <a:endParaRPr lang="pt-BR" sz="1400" dirty="0">
                        <a:effectLst/>
                        <a:latin typeface="Calibri"/>
                        <a:ea typeface="Calibri"/>
                        <a:cs typeface="Times New Roman"/>
                      </a:endParaRPr>
                    </a:p>
                  </a:txBody>
                  <a:tcPr marL="9525" marR="9525" marT="9525" marB="9525" anchor="ctr"/>
                </a:tc>
                <a:tc>
                  <a:txBody>
                    <a:bodyPr/>
                    <a:lstStyle/>
                    <a:p>
                      <a:pPr>
                        <a:lnSpc>
                          <a:spcPct val="115000"/>
                        </a:lnSpc>
                        <a:spcAft>
                          <a:spcPts val="0"/>
                        </a:spcAft>
                      </a:pPr>
                      <a:r>
                        <a:rPr lang="pt-BR" sz="1400" dirty="0">
                          <a:effectLst/>
                        </a:rPr>
                        <a:t>Frutos vermelhos com polpas firmes </a:t>
                      </a:r>
                      <a:endParaRPr lang="pt-BR" sz="1400" dirty="0">
                        <a:effectLst/>
                        <a:latin typeface="Calibri"/>
                        <a:ea typeface="Calibri"/>
                        <a:cs typeface="Times New Roman"/>
                      </a:endParaRPr>
                    </a:p>
                  </a:txBody>
                  <a:tcPr marL="9525" marR="9525" marT="9525" marB="9525" anchor="ctr"/>
                </a:tc>
                <a:tc>
                  <a:txBody>
                    <a:bodyPr/>
                    <a:lstStyle/>
                    <a:p>
                      <a:pPr>
                        <a:lnSpc>
                          <a:spcPct val="115000"/>
                        </a:lnSpc>
                        <a:spcAft>
                          <a:spcPts val="0"/>
                        </a:spcAft>
                      </a:pPr>
                      <a:r>
                        <a:rPr lang="pt-BR" sz="1400">
                          <a:effectLst/>
                        </a:rPr>
                        <a:t>Frutos amarelos com polpas normais </a:t>
                      </a:r>
                      <a:endParaRPr lang="pt-BR" sz="1400">
                        <a:effectLst/>
                        <a:latin typeface="Calibri"/>
                        <a:ea typeface="Calibri"/>
                        <a:cs typeface="Times New Roman"/>
                      </a:endParaRPr>
                    </a:p>
                  </a:txBody>
                  <a:tcPr marL="9525" marR="9525" marT="9525" marB="9525" anchor="ctr"/>
                </a:tc>
                <a:tc>
                  <a:txBody>
                    <a:bodyPr/>
                    <a:lstStyle/>
                    <a:p>
                      <a:pPr>
                        <a:lnSpc>
                          <a:spcPct val="115000"/>
                        </a:lnSpc>
                        <a:spcAft>
                          <a:spcPts val="0"/>
                        </a:spcAft>
                      </a:pPr>
                      <a:r>
                        <a:rPr lang="pt-BR" sz="1400" dirty="0">
                          <a:effectLst/>
                        </a:rPr>
                        <a:t>Frutos amarelos com polpas firmes</a:t>
                      </a:r>
                      <a:endParaRPr lang="pt-BR" sz="1400" dirty="0">
                        <a:effectLst/>
                        <a:latin typeface="Calibri"/>
                        <a:ea typeface="Calibri"/>
                        <a:cs typeface="Times New Roman"/>
                      </a:endParaRPr>
                    </a:p>
                  </a:txBody>
                  <a:tcPr marL="9525" marR="9525" marT="9525" marB="9525" anchor="ctr"/>
                </a:tc>
              </a:tr>
              <a:tr h="521710">
                <a:tc>
                  <a:txBody>
                    <a:bodyPr/>
                    <a:lstStyle/>
                    <a:p>
                      <a:pPr>
                        <a:lnSpc>
                          <a:spcPct val="115000"/>
                        </a:lnSpc>
                        <a:spcAft>
                          <a:spcPts val="0"/>
                        </a:spcAft>
                      </a:pPr>
                      <a:r>
                        <a:rPr lang="pt-BR" sz="1400">
                          <a:effectLst/>
                        </a:rPr>
                        <a:t>1</a:t>
                      </a:r>
                      <a:endParaRPr lang="pt-BR" sz="1400">
                        <a:effectLst/>
                        <a:latin typeface="Calibri"/>
                        <a:ea typeface="Calibri"/>
                        <a:cs typeface="Times New Roman"/>
                      </a:endParaRPr>
                    </a:p>
                  </a:txBody>
                  <a:tcPr marL="9525" marR="9525" marT="9525" marB="9525" anchor="ctr"/>
                </a:tc>
                <a:tc>
                  <a:txBody>
                    <a:bodyPr/>
                    <a:lstStyle/>
                    <a:p>
                      <a:pPr>
                        <a:lnSpc>
                          <a:spcPct val="115000"/>
                        </a:lnSpc>
                        <a:spcAft>
                          <a:spcPts val="0"/>
                        </a:spcAft>
                      </a:pPr>
                      <a:r>
                        <a:rPr lang="pt-BR" sz="1400" dirty="0">
                          <a:effectLst/>
                        </a:rPr>
                        <a:t>9</a:t>
                      </a:r>
                      <a:endParaRPr lang="pt-BR" sz="1400" dirty="0">
                        <a:effectLst/>
                        <a:latin typeface="Calibri"/>
                        <a:ea typeface="Calibri"/>
                        <a:cs typeface="Times New Roman"/>
                      </a:endParaRPr>
                    </a:p>
                  </a:txBody>
                  <a:tcPr marL="9525" marR="9525" marT="9525" marB="9525" anchor="ctr"/>
                </a:tc>
                <a:tc>
                  <a:txBody>
                    <a:bodyPr/>
                    <a:lstStyle/>
                    <a:p>
                      <a:pPr>
                        <a:lnSpc>
                          <a:spcPct val="115000"/>
                        </a:lnSpc>
                        <a:spcAft>
                          <a:spcPts val="0"/>
                        </a:spcAft>
                      </a:pPr>
                      <a:r>
                        <a:rPr lang="pt-BR" sz="1400">
                          <a:effectLst/>
                        </a:rPr>
                        <a:t>3</a:t>
                      </a:r>
                      <a:endParaRPr lang="pt-BR" sz="1400">
                        <a:effectLst/>
                        <a:latin typeface="Calibri"/>
                        <a:ea typeface="Calibri"/>
                        <a:cs typeface="Times New Roman"/>
                      </a:endParaRPr>
                    </a:p>
                  </a:txBody>
                  <a:tcPr marL="9525" marR="9525" marT="9525" marB="9525" anchor="ctr"/>
                </a:tc>
                <a:tc>
                  <a:txBody>
                    <a:bodyPr/>
                    <a:lstStyle/>
                    <a:p>
                      <a:pPr>
                        <a:lnSpc>
                          <a:spcPct val="115000"/>
                        </a:lnSpc>
                        <a:spcAft>
                          <a:spcPts val="0"/>
                        </a:spcAft>
                      </a:pPr>
                      <a:r>
                        <a:rPr lang="pt-BR" sz="1400">
                          <a:effectLst/>
                        </a:rPr>
                        <a:t>3</a:t>
                      </a:r>
                      <a:endParaRPr lang="pt-BR" sz="1400">
                        <a:effectLst/>
                        <a:latin typeface="Calibri"/>
                        <a:ea typeface="Calibri"/>
                        <a:cs typeface="Times New Roman"/>
                      </a:endParaRPr>
                    </a:p>
                  </a:txBody>
                  <a:tcPr marL="9525" marR="9525" marT="9525" marB="9525" anchor="ctr"/>
                </a:tc>
                <a:tc>
                  <a:txBody>
                    <a:bodyPr/>
                    <a:lstStyle/>
                    <a:p>
                      <a:pPr>
                        <a:lnSpc>
                          <a:spcPct val="115000"/>
                        </a:lnSpc>
                        <a:spcAft>
                          <a:spcPts val="0"/>
                        </a:spcAft>
                      </a:pPr>
                      <a:r>
                        <a:rPr lang="pt-BR" sz="1400">
                          <a:effectLst/>
                        </a:rPr>
                        <a:t>1</a:t>
                      </a:r>
                      <a:endParaRPr lang="pt-BR" sz="1400">
                        <a:effectLst/>
                        <a:latin typeface="Calibri"/>
                        <a:ea typeface="Calibri"/>
                        <a:cs typeface="Times New Roman"/>
                      </a:endParaRPr>
                    </a:p>
                  </a:txBody>
                  <a:tcPr marL="9525" marR="9525" marT="9525" marB="9525" anchor="ctr"/>
                </a:tc>
              </a:tr>
              <a:tr h="453594">
                <a:tc>
                  <a:txBody>
                    <a:bodyPr/>
                    <a:lstStyle/>
                    <a:p>
                      <a:pPr>
                        <a:lnSpc>
                          <a:spcPct val="115000"/>
                        </a:lnSpc>
                        <a:spcAft>
                          <a:spcPts val="0"/>
                        </a:spcAft>
                      </a:pPr>
                      <a:r>
                        <a:rPr lang="pt-BR" sz="1400">
                          <a:effectLst/>
                        </a:rPr>
                        <a:t>2</a:t>
                      </a:r>
                      <a:endParaRPr lang="pt-BR" sz="1400">
                        <a:effectLst/>
                        <a:latin typeface="Calibri"/>
                        <a:ea typeface="Calibri"/>
                        <a:cs typeface="Times New Roman"/>
                      </a:endParaRPr>
                    </a:p>
                  </a:txBody>
                  <a:tcPr marL="9525" marR="9525" marT="9525" marB="9525" anchor="ctr"/>
                </a:tc>
                <a:tc>
                  <a:txBody>
                    <a:bodyPr/>
                    <a:lstStyle/>
                    <a:p>
                      <a:pPr>
                        <a:lnSpc>
                          <a:spcPct val="115000"/>
                        </a:lnSpc>
                        <a:spcAft>
                          <a:spcPts val="0"/>
                        </a:spcAft>
                      </a:pPr>
                      <a:r>
                        <a:rPr lang="pt-BR" sz="1400" dirty="0">
                          <a:effectLst/>
                        </a:rPr>
                        <a:t>3</a:t>
                      </a:r>
                      <a:endParaRPr lang="pt-BR" sz="1400" dirty="0">
                        <a:effectLst/>
                        <a:latin typeface="Calibri"/>
                        <a:ea typeface="Calibri"/>
                        <a:cs typeface="Times New Roman"/>
                      </a:endParaRPr>
                    </a:p>
                  </a:txBody>
                  <a:tcPr marL="9525" marR="9525" marT="9525" marB="9525" anchor="ctr"/>
                </a:tc>
                <a:tc>
                  <a:txBody>
                    <a:bodyPr/>
                    <a:lstStyle/>
                    <a:p>
                      <a:pPr>
                        <a:lnSpc>
                          <a:spcPct val="115000"/>
                        </a:lnSpc>
                        <a:spcAft>
                          <a:spcPts val="0"/>
                        </a:spcAft>
                      </a:pPr>
                      <a:r>
                        <a:rPr lang="pt-BR" sz="1400" dirty="0">
                          <a:effectLst/>
                        </a:rPr>
                        <a:t>1</a:t>
                      </a:r>
                      <a:endParaRPr lang="pt-BR" sz="1400" dirty="0">
                        <a:effectLst/>
                        <a:latin typeface="Calibri"/>
                        <a:ea typeface="Calibri"/>
                        <a:cs typeface="Times New Roman"/>
                      </a:endParaRPr>
                    </a:p>
                  </a:txBody>
                  <a:tcPr marL="9525" marR="9525" marT="9525" marB="9525" anchor="ctr"/>
                </a:tc>
                <a:tc>
                  <a:txBody>
                    <a:bodyPr/>
                    <a:lstStyle/>
                    <a:p>
                      <a:pPr>
                        <a:lnSpc>
                          <a:spcPct val="115000"/>
                        </a:lnSpc>
                        <a:spcAft>
                          <a:spcPts val="0"/>
                        </a:spcAft>
                      </a:pPr>
                      <a:r>
                        <a:rPr lang="pt-BR" sz="1400">
                          <a:effectLst/>
                        </a:rPr>
                        <a:t>–</a:t>
                      </a:r>
                      <a:endParaRPr lang="pt-BR" sz="1400">
                        <a:effectLst/>
                        <a:latin typeface="Calibri"/>
                        <a:ea typeface="Calibri"/>
                        <a:cs typeface="Times New Roman"/>
                      </a:endParaRPr>
                    </a:p>
                  </a:txBody>
                  <a:tcPr marL="9525" marR="9525" marT="9525" marB="9525" anchor="ctr"/>
                </a:tc>
                <a:tc>
                  <a:txBody>
                    <a:bodyPr/>
                    <a:lstStyle/>
                    <a:p>
                      <a:pPr>
                        <a:lnSpc>
                          <a:spcPct val="115000"/>
                        </a:lnSpc>
                        <a:spcAft>
                          <a:spcPts val="0"/>
                        </a:spcAft>
                      </a:pPr>
                      <a:r>
                        <a:rPr lang="pt-BR" sz="1400" dirty="0">
                          <a:effectLst/>
                        </a:rPr>
                        <a:t>–</a:t>
                      </a:r>
                      <a:endParaRPr lang="pt-BR" sz="1400" dirty="0">
                        <a:effectLst/>
                        <a:latin typeface="Calibri"/>
                        <a:ea typeface="Calibri"/>
                        <a:cs typeface="Times New Roman"/>
                      </a:endParaRPr>
                    </a:p>
                  </a:txBody>
                  <a:tcPr marL="9525" marR="9525" marT="9525" marB="9525" anchor="ctr"/>
                </a:tc>
              </a:tr>
            </a:tbl>
          </a:graphicData>
        </a:graphic>
      </p:graphicFrame>
      <p:sp>
        <p:nvSpPr>
          <p:cNvPr id="5" name="Rectangle 1"/>
          <p:cNvSpPr>
            <a:spLocks noChangeArrowheads="1"/>
          </p:cNvSpPr>
          <p:nvPr/>
        </p:nvSpPr>
        <p:spPr bwMode="auto">
          <a:xfrm>
            <a:off x="323528" y="-692876"/>
            <a:ext cx="8568952" cy="470898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pt-BR" b="0"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pt-BR" dirty="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pt-BR" b="0"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lang="pt-BR" sz="2000" b="1" i="1" dirty="0" smtClean="0">
                <a:ea typeface="Times New Roman" pitchFamily="18" charset="0"/>
                <a:cs typeface="Times New Roman" pitchFamily="18" charset="0"/>
              </a:rPr>
              <a:t>2ª </a:t>
            </a:r>
            <a:r>
              <a:rPr lang="pt-BR" sz="2000" b="1" i="1" dirty="0" smtClean="0">
                <a:ea typeface="Times New Roman" pitchFamily="18" charset="0"/>
                <a:cs typeface="Times New Roman" pitchFamily="18" charset="0"/>
              </a:rPr>
              <a:t>Lei de Mendel e </a:t>
            </a:r>
            <a:r>
              <a:rPr lang="pt-BR" sz="2000" b="1" i="1" dirty="0" err="1" smtClean="0">
                <a:ea typeface="Times New Roman" pitchFamily="18" charset="0"/>
                <a:cs typeface="Times New Roman" pitchFamily="18" charset="0"/>
              </a:rPr>
              <a:t>Linkage</a:t>
            </a:r>
            <a:endParaRPr lang="pt-BR" sz="2000" b="1" i="1" dirty="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pt-BR" sz="2000" b="1" i="1"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pt-BR" b="0"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pt-BR" dirty="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pt-BR" b="0" i="0" u="none" strike="noStrike" cap="none" normalizeH="0" baseline="0" dirty="0" smtClean="0">
                <a:ln>
                  <a:noFill/>
                </a:ln>
                <a:solidFill>
                  <a:schemeClr val="tx1"/>
                </a:solidFill>
                <a:effectLst/>
                <a:ea typeface="Times New Roman" pitchFamily="18" charset="0"/>
                <a:cs typeface="Times New Roman" pitchFamily="18" charset="0"/>
              </a:rPr>
              <a:t>Em tomates, foi identificado um mutante denominado de ‘firme’ por apresentar os frutos com polpas firmes, conferindo maior tempo de duração pós-colheita. Este caráter é governado por um gene recessivo (f), localizado no cromossomo 10. Outro gene, situado no cromossomo 2, controla a cor do fruto, sendo o alelo para cor vermelha (A) dominante em relação à cor amarela (a). Sabendo que estas características são úteis em programas de melhoramento, um pesquisador realizou dois cruzamentos entre plantas de frutos vermelhos e polpas normais. Os resultados observados estão no quadro a seguir:</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b="0" i="0" u="none" strike="noStrike" cap="none" normalizeH="0" baseline="0" dirty="0" smtClean="0">
                <a:ln>
                  <a:noFill/>
                </a:ln>
                <a:solidFill>
                  <a:schemeClr val="tx1"/>
                </a:solidFill>
                <a:effectLst/>
                <a:ea typeface="Times New Roman" pitchFamily="18" charset="0"/>
                <a:cs typeface="Times New Roman" pitchFamily="18" charset="0"/>
              </a:rPr>
              <a:t>Por que, nos cruzamentos, os fenótipos dos genitores, mesmo sendo iguais, originaram proporções fenotípicas diferentes nos descendentes? </a:t>
            </a:r>
            <a:endParaRPr kumimoji="0" lang="pt-BR" b="0" i="0" u="none" strike="noStrike" cap="none" normalizeH="0" baseline="0" dirty="0" smtClean="0">
              <a:ln>
                <a:noFill/>
              </a:ln>
              <a:solidFill>
                <a:schemeClr val="tx1"/>
              </a:solidFill>
              <a:effectLst/>
              <a:cs typeface="Times New Roman" pitchFamily="18" charset="0"/>
            </a:endParaRPr>
          </a:p>
        </p:txBody>
      </p:sp>
      <p:pic>
        <p:nvPicPr>
          <p:cNvPr id="6" name="Imagem 5" descr="C:\Documents and Settings\Sis\Meus documentos\Logotipo P&amp;B Correto Seta Vazada-2012.jpg"/>
          <p:cNvPicPr/>
          <p:nvPr/>
        </p:nvPicPr>
        <p:blipFill>
          <a:blip r:embed="rId2" cstate="print"/>
          <a:srcRect/>
          <a:stretch>
            <a:fillRect/>
          </a:stretch>
        </p:blipFill>
        <p:spPr bwMode="auto">
          <a:xfrm>
            <a:off x="7020272" y="116632"/>
            <a:ext cx="1440160" cy="1224136"/>
          </a:xfrm>
          <a:prstGeom prst="rect">
            <a:avLst/>
          </a:prstGeom>
          <a:noFill/>
          <a:ln w="9525">
            <a:noFill/>
            <a:miter lim="800000"/>
            <a:headEnd/>
            <a:tailEnd/>
          </a:ln>
        </p:spPr>
      </p:pic>
    </p:spTree>
    <p:extLst>
      <p:ext uri="{BB962C8B-B14F-4D97-AF65-F5344CB8AC3E}">
        <p14:creationId xmlns:p14="http://schemas.microsoft.com/office/powerpoint/2010/main" xmlns="" val="1223395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79512" y="206638"/>
            <a:ext cx="8784976" cy="2862322"/>
          </a:xfrm>
          <a:prstGeom prst="rect">
            <a:avLst/>
          </a:prstGeom>
        </p:spPr>
        <p:txBody>
          <a:bodyPr wrap="square">
            <a:spAutoFit/>
          </a:bodyPr>
          <a:lstStyle/>
          <a:p>
            <a:pPr algn="just"/>
            <a:r>
              <a:rPr lang="pt-BR" dirty="0"/>
              <a:t>Para determinada espécie de planta, a cor das pétalas e a textura das folhas são duas características monogênicas de grande interesse econômico, já que as plantas com pétalas vermelhas e folhas rugosas atingem alto valor comercial. Para evitar o surgimento de plantas com fenótipos indesejados nas plantações mantidas para fins comerciais, é importante que os padrões de herança dos fenótipos de interesse sejam conhecidos. A simples análise das frequências fenotípicas obtidas em cruzamentos controlados pode revelar tais padrões de herança. No caso em questão, do cruzamento de duas linhagens puras (homozigotas), uma composta por plantas de pétalas vermelhas e folhas lisas (</a:t>
            </a:r>
            <a:r>
              <a:rPr lang="pt-BR" b="1" dirty="0"/>
              <a:t>P1</a:t>
            </a:r>
            <a:r>
              <a:rPr lang="pt-BR" dirty="0"/>
              <a:t>) e outra, por plantas de pétalas brancas e folhas rugosas (</a:t>
            </a:r>
            <a:r>
              <a:rPr lang="pt-BR" b="1" dirty="0"/>
              <a:t>P2</a:t>
            </a:r>
            <a:r>
              <a:rPr lang="pt-BR" dirty="0"/>
              <a:t>), foram obtidas 900 plantas. Cruzando as plantas de F1, foi obtida a geração F2, cujas frequências fenotípicas são apresentadas no quadro a seguir.</a:t>
            </a:r>
          </a:p>
        </p:txBody>
      </p:sp>
      <p:sp>
        <p:nvSpPr>
          <p:cNvPr id="6" name="Retângulo 5"/>
          <p:cNvSpPr/>
          <p:nvPr/>
        </p:nvSpPr>
        <p:spPr>
          <a:xfrm>
            <a:off x="251520" y="5013176"/>
            <a:ext cx="8928992" cy="1754326"/>
          </a:xfrm>
          <a:prstGeom prst="rect">
            <a:avLst/>
          </a:prstGeom>
        </p:spPr>
        <p:txBody>
          <a:bodyPr wrap="square">
            <a:spAutoFit/>
          </a:bodyPr>
          <a:lstStyle/>
          <a:p>
            <a:r>
              <a:rPr lang="pt-BR" dirty="0"/>
              <a:t>a) Qual é o padrão de herança da cor vermelha da pétala? E qual é o padrão de herança do </a:t>
            </a:r>
            <a:r>
              <a:rPr lang="pt-BR" dirty="0" smtClean="0"/>
              <a:t>fenótipo rugoso </a:t>
            </a:r>
            <a:r>
              <a:rPr lang="pt-BR" dirty="0"/>
              <a:t>das folhas? Justifique.(1,5)</a:t>
            </a:r>
          </a:p>
          <a:p>
            <a:endParaRPr lang="pt-BR" dirty="0" smtClean="0"/>
          </a:p>
          <a:p>
            <a:r>
              <a:rPr lang="pt-BR" dirty="0" smtClean="0"/>
              <a:t>b</a:t>
            </a:r>
            <a:r>
              <a:rPr lang="pt-BR" dirty="0"/>
              <a:t>) Qual é a proporção do genótipo duplo-heterozigoto (genótipo heterozigoto para os dois locos gênicos</a:t>
            </a:r>
            <a:r>
              <a:rPr lang="pt-BR" dirty="0" smtClean="0"/>
              <a:t>) em </a:t>
            </a:r>
            <a:r>
              <a:rPr lang="pt-BR" dirty="0"/>
              <a:t>F2? Justifique.(1,5)</a:t>
            </a:r>
          </a:p>
          <a:p>
            <a:r>
              <a:rPr lang="pt-BR" dirty="0"/>
              <a:t> </a:t>
            </a:r>
          </a:p>
        </p:txBody>
      </p:sp>
      <p:graphicFrame>
        <p:nvGraphicFramePr>
          <p:cNvPr id="7" name="Espaço Reservado para Conteúdo 3"/>
          <p:cNvGraphicFramePr>
            <a:graphicFrameLocks noGrp="1"/>
          </p:cNvGraphicFramePr>
          <p:nvPr>
            <p:ph idx="1"/>
            <p:extLst>
              <p:ext uri="{D42A27DB-BD31-4B8C-83A1-F6EECF244321}">
                <p14:modId xmlns:p14="http://schemas.microsoft.com/office/powerpoint/2010/main" xmlns="" val="2756274517"/>
              </p:ext>
            </p:extLst>
          </p:nvPr>
        </p:nvGraphicFramePr>
        <p:xfrm>
          <a:off x="534380" y="3212976"/>
          <a:ext cx="8075240" cy="1681619"/>
        </p:xfrm>
        <a:graphic>
          <a:graphicData uri="http://schemas.openxmlformats.org/drawingml/2006/table">
            <a:tbl>
              <a:tblPr firstRow="1" firstCol="1" bandRow="1">
                <a:tableStyleId>{5C22544A-7EE6-4342-B048-85BDC9FD1C3A}</a:tableStyleId>
              </a:tblPr>
              <a:tblGrid>
                <a:gridCol w="2691747"/>
                <a:gridCol w="5383493"/>
              </a:tblGrid>
              <a:tr h="578833">
                <a:tc>
                  <a:txBody>
                    <a:bodyPr/>
                    <a:lstStyle/>
                    <a:p>
                      <a:pPr algn="ctr">
                        <a:lnSpc>
                          <a:spcPct val="115000"/>
                        </a:lnSpc>
                        <a:spcAft>
                          <a:spcPts val="0"/>
                        </a:spcAft>
                      </a:pPr>
                      <a:r>
                        <a:rPr lang="pt-BR" sz="1400" dirty="0">
                          <a:effectLst/>
                        </a:rPr>
                        <a:t>Cruzamentos</a:t>
                      </a:r>
                      <a:endParaRPr lang="pt-BR" sz="1400" dirty="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pt-BR" sz="1400" dirty="0" smtClean="0">
                          <a:effectLst/>
                        </a:rPr>
                        <a:t>Descendentes</a:t>
                      </a:r>
                      <a:endParaRPr lang="pt-BR" sz="1400" dirty="0">
                        <a:effectLst/>
                        <a:latin typeface="Calibri"/>
                        <a:ea typeface="Calibri"/>
                        <a:cs typeface="Times New Roman"/>
                      </a:endParaRPr>
                    </a:p>
                  </a:txBody>
                  <a:tcPr marL="9525" marR="9525" marT="9525" marB="9525" anchor="ctr"/>
                </a:tc>
              </a:tr>
              <a:tr h="347644">
                <a:tc>
                  <a:txBody>
                    <a:bodyPr/>
                    <a:lstStyle/>
                    <a:p>
                      <a:pPr>
                        <a:lnSpc>
                          <a:spcPct val="115000"/>
                        </a:lnSpc>
                        <a:spcAft>
                          <a:spcPts val="0"/>
                        </a:spcAft>
                      </a:pPr>
                      <a:r>
                        <a:rPr lang="pt-BR" sz="1400" dirty="0" smtClean="0">
                          <a:effectLst/>
                        </a:rPr>
                        <a:t>P1 x P2</a:t>
                      </a:r>
                      <a:endParaRPr lang="pt-BR" sz="1400" dirty="0">
                        <a:effectLst/>
                        <a:latin typeface="Calibri"/>
                        <a:ea typeface="Calibri"/>
                        <a:cs typeface="Times New Roman"/>
                      </a:endParaRPr>
                    </a:p>
                  </a:txBody>
                  <a:tcPr marL="9525" marR="9525" marT="9525" marB="9525" anchor="ctr"/>
                </a:tc>
                <a:tc>
                  <a:txBody>
                    <a:bodyPr/>
                    <a:lstStyle/>
                    <a:p>
                      <a:pPr>
                        <a:lnSpc>
                          <a:spcPct val="115000"/>
                        </a:lnSpc>
                        <a:spcAft>
                          <a:spcPts val="0"/>
                        </a:spcAft>
                      </a:pPr>
                      <a:r>
                        <a:rPr lang="pt-BR" sz="1400" dirty="0" smtClean="0">
                          <a:effectLst/>
                        </a:rPr>
                        <a:t>900 plantas com pétalas vermelhas e folhas lisas (F1)</a:t>
                      </a:r>
                      <a:endParaRPr lang="pt-BR" sz="1400" dirty="0">
                        <a:effectLst/>
                        <a:latin typeface="Calibri"/>
                        <a:ea typeface="Calibri"/>
                        <a:cs typeface="Times New Roman"/>
                      </a:endParaRPr>
                    </a:p>
                  </a:txBody>
                  <a:tcPr marL="9525" marR="9525" marT="9525" marB="9525" anchor="ctr"/>
                </a:tc>
              </a:tr>
              <a:tr h="593944">
                <a:tc>
                  <a:txBody>
                    <a:bodyPr/>
                    <a:lstStyle/>
                    <a:p>
                      <a:pPr>
                        <a:lnSpc>
                          <a:spcPct val="115000"/>
                        </a:lnSpc>
                        <a:spcAft>
                          <a:spcPts val="0"/>
                        </a:spcAft>
                      </a:pPr>
                      <a:r>
                        <a:rPr lang="pt-BR" sz="1400" dirty="0" smtClean="0">
                          <a:effectLst/>
                        </a:rPr>
                        <a:t>F1 x F1</a:t>
                      </a:r>
                      <a:endParaRPr lang="pt-BR" sz="1400" dirty="0">
                        <a:effectLst/>
                        <a:latin typeface="Calibri"/>
                        <a:ea typeface="Calibri"/>
                        <a:cs typeface="Times New Roman"/>
                      </a:endParaRPr>
                    </a:p>
                  </a:txBody>
                  <a:tcPr marL="9525" marR="9525" marT="9525" marB="9525" anchor="ctr"/>
                </a:tc>
                <a:tc>
                  <a:txBody>
                    <a:bodyPr/>
                    <a:lstStyle/>
                    <a:p>
                      <a:pPr>
                        <a:lnSpc>
                          <a:spcPct val="115000"/>
                        </a:lnSpc>
                        <a:spcAft>
                          <a:spcPts val="0"/>
                        </a:spcAft>
                      </a:pPr>
                      <a:r>
                        <a:rPr lang="pt-BR" sz="1400" dirty="0" smtClean="0">
                          <a:effectLst/>
                        </a:rPr>
                        <a:t>900 plantas com pétalas vermelhas e folhas lisas, 300</a:t>
                      </a:r>
                      <a:r>
                        <a:rPr lang="pt-BR" sz="1400" baseline="0" dirty="0" smtClean="0">
                          <a:effectLst/>
                        </a:rPr>
                        <a:t> plantas com pétalas vermelhas e folhas rugosas, 300 com folhas brancas e pétalas lisas e 100 plantas com pétalas brancas e folhas rugosas.</a:t>
                      </a:r>
                      <a:endParaRPr lang="pt-BR" sz="1400" dirty="0">
                        <a:effectLst/>
                        <a:latin typeface="Calibri"/>
                        <a:ea typeface="Calibri"/>
                        <a:cs typeface="Times New Roman"/>
                      </a:endParaRPr>
                    </a:p>
                  </a:txBody>
                  <a:tcPr marL="9525" marR="9525" marT="9525" marB="9525" anchor="ctr"/>
                </a:tc>
              </a:tr>
            </a:tbl>
          </a:graphicData>
        </a:graphic>
      </p:graphicFrame>
    </p:spTree>
    <p:extLst>
      <p:ext uri="{BB962C8B-B14F-4D97-AF65-F5344CB8AC3E}">
        <p14:creationId xmlns:p14="http://schemas.microsoft.com/office/powerpoint/2010/main" xmlns="" val="8069702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ângulo 7"/>
          <p:cNvSpPr/>
          <p:nvPr/>
        </p:nvSpPr>
        <p:spPr>
          <a:xfrm>
            <a:off x="343377" y="476672"/>
            <a:ext cx="8424936" cy="923330"/>
          </a:xfrm>
          <a:prstGeom prst="rect">
            <a:avLst/>
          </a:prstGeom>
        </p:spPr>
        <p:txBody>
          <a:bodyPr wrap="square">
            <a:spAutoFit/>
          </a:bodyPr>
          <a:lstStyle/>
          <a:p>
            <a:pPr algn="just"/>
            <a:r>
              <a:rPr lang="pt-BR" dirty="0" smtClean="0"/>
              <a:t>Considere </a:t>
            </a:r>
            <a:r>
              <a:rPr lang="pt-BR" dirty="0"/>
              <a:t>um indivíduo heterozigoto para dois locos gênicos que estão </a:t>
            </a:r>
            <a:r>
              <a:rPr lang="pt-BR" dirty="0" smtClean="0"/>
              <a:t>em </a:t>
            </a:r>
            <a:r>
              <a:rPr lang="pt-BR" i="1" dirty="0" err="1" smtClean="0"/>
              <a:t>linkage</a:t>
            </a:r>
            <a:r>
              <a:rPr lang="pt-BR" dirty="0"/>
              <a:t>, ou seja, não apresentam segregação independente. A representação esquemática dos cromossomos presentes em uma de suas células somáticas em divisão mitótica é:</a:t>
            </a:r>
          </a:p>
        </p:txBody>
      </p:sp>
      <p:pic>
        <p:nvPicPr>
          <p:cNvPr id="2050" name="Picture 2" descr="http://blogdovestibular.enem2015.pro.br/wp-content/uploads/2012/11/Linkage-Unicamp-2103.jpg"/>
          <p:cNvPicPr>
            <a:picLocks noChangeAspect="1" noChangeArrowheads="1"/>
          </p:cNvPicPr>
          <p:nvPr/>
        </p:nvPicPr>
        <p:blipFill rotWithShape="1">
          <a:blip r:embed="rId2">
            <a:extLst>
              <a:ext uri="{28A0092B-C50C-407E-A947-70E740481C1C}">
                <a14:useLocalDpi xmlns:a14="http://schemas.microsoft.com/office/drawing/2010/main" xmlns="" val="0"/>
              </a:ext>
            </a:extLst>
          </a:blip>
          <a:srcRect l="8755"/>
          <a:stretch/>
        </p:blipFill>
        <p:spPr bwMode="auto">
          <a:xfrm>
            <a:off x="2768957" y="1556792"/>
            <a:ext cx="3942221" cy="4778069"/>
          </a:xfrm>
          <a:prstGeom prst="rect">
            <a:avLst/>
          </a:prstGeom>
          <a:noFill/>
          <a:extLst>
            <a:ext uri="{909E8E84-426E-40DD-AFC4-6F175D3DCCD1}">
              <a14:hiddenFill xmlns:a14="http://schemas.microsoft.com/office/drawing/2010/main" xmlns="">
                <a:solidFill>
                  <a:srgbClr val="FFFFFF"/>
                </a:solidFill>
              </a14:hiddenFill>
            </a:ext>
          </a:extLst>
        </p:spPr>
      </p:pic>
      <p:sp>
        <p:nvSpPr>
          <p:cNvPr id="9" name="CaixaDeTexto 8"/>
          <p:cNvSpPr txBox="1"/>
          <p:nvPr/>
        </p:nvSpPr>
        <p:spPr>
          <a:xfrm>
            <a:off x="2195736" y="1800020"/>
            <a:ext cx="573221" cy="3970318"/>
          </a:xfrm>
          <a:prstGeom prst="rect">
            <a:avLst/>
          </a:prstGeom>
          <a:noFill/>
        </p:spPr>
        <p:txBody>
          <a:bodyPr wrap="square" rtlCol="0">
            <a:spAutoFit/>
          </a:bodyPr>
          <a:lstStyle/>
          <a:p>
            <a:r>
              <a:rPr lang="pt-BR" dirty="0" smtClean="0"/>
              <a:t>a)</a:t>
            </a:r>
          </a:p>
          <a:p>
            <a:endParaRPr lang="pt-BR" dirty="0"/>
          </a:p>
          <a:p>
            <a:endParaRPr lang="pt-BR" dirty="0" smtClean="0"/>
          </a:p>
          <a:p>
            <a:endParaRPr lang="pt-BR" dirty="0"/>
          </a:p>
          <a:p>
            <a:r>
              <a:rPr lang="pt-BR" dirty="0" smtClean="0"/>
              <a:t>b)</a:t>
            </a:r>
          </a:p>
          <a:p>
            <a:endParaRPr lang="pt-BR" dirty="0"/>
          </a:p>
          <a:p>
            <a:endParaRPr lang="pt-BR" dirty="0" smtClean="0"/>
          </a:p>
          <a:p>
            <a:endParaRPr lang="pt-BR" dirty="0"/>
          </a:p>
          <a:p>
            <a:endParaRPr lang="pt-BR" dirty="0" smtClean="0"/>
          </a:p>
          <a:p>
            <a:r>
              <a:rPr lang="pt-BR" dirty="0" smtClean="0"/>
              <a:t>c)</a:t>
            </a:r>
          </a:p>
          <a:p>
            <a:endParaRPr lang="pt-BR" dirty="0"/>
          </a:p>
          <a:p>
            <a:endParaRPr lang="pt-BR" dirty="0" smtClean="0"/>
          </a:p>
          <a:p>
            <a:endParaRPr lang="pt-BR" dirty="0"/>
          </a:p>
          <a:p>
            <a:r>
              <a:rPr lang="pt-BR" dirty="0" smtClean="0"/>
              <a:t>d)</a:t>
            </a:r>
          </a:p>
        </p:txBody>
      </p:sp>
      <p:sp>
        <p:nvSpPr>
          <p:cNvPr id="10" name="Retângulo 9"/>
          <p:cNvSpPr/>
          <p:nvPr/>
        </p:nvSpPr>
        <p:spPr>
          <a:xfrm>
            <a:off x="2666421" y="1549179"/>
            <a:ext cx="3816424" cy="11521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 name="Retângulo 11"/>
          <p:cNvSpPr/>
          <p:nvPr/>
        </p:nvSpPr>
        <p:spPr>
          <a:xfrm>
            <a:off x="2666421" y="2788295"/>
            <a:ext cx="3816424" cy="11521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 name="Retângulo 12"/>
          <p:cNvSpPr/>
          <p:nvPr/>
        </p:nvSpPr>
        <p:spPr>
          <a:xfrm>
            <a:off x="2666421" y="4012677"/>
            <a:ext cx="3816424" cy="11521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p:cNvSpPr/>
          <p:nvPr/>
        </p:nvSpPr>
        <p:spPr>
          <a:xfrm>
            <a:off x="2647633" y="5228643"/>
            <a:ext cx="3816424" cy="11521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xmlns="" val="23439486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74326" y="404664"/>
            <a:ext cx="8496944" cy="1477328"/>
          </a:xfrm>
          <a:prstGeom prst="rect">
            <a:avLst/>
          </a:prstGeom>
        </p:spPr>
        <p:txBody>
          <a:bodyPr wrap="square">
            <a:spAutoFit/>
          </a:bodyPr>
          <a:lstStyle/>
          <a:p>
            <a:pPr algn="just"/>
            <a:r>
              <a:rPr lang="pt-BR" dirty="0"/>
              <a:t>Dois fenótipos de interesse econômico, em milho, são determinados, respectivamente, pelos locos A e B, ambos com dominância completa. Plantas </a:t>
            </a:r>
            <a:r>
              <a:rPr lang="pt-BR" dirty="0" err="1"/>
              <a:t>homozigóticas</a:t>
            </a:r>
            <a:r>
              <a:rPr lang="pt-BR" dirty="0"/>
              <a:t>, fenotipicamente (AB), foram cruzadas com plantas de fenótipo (</a:t>
            </a:r>
            <a:r>
              <a:rPr lang="pt-BR" dirty="0" err="1"/>
              <a:t>ab</a:t>
            </a:r>
            <a:r>
              <a:rPr lang="pt-BR" dirty="0"/>
              <a:t>). A F1, fenotipicamente (AB), foi retrocruzada com o pai duplo-recessivo, obtendo-se uma F2 como mostrado no quadro. Analise as proposições a seguir quanto à correção.</a:t>
            </a:r>
          </a:p>
        </p:txBody>
      </p:sp>
      <p:sp>
        <p:nvSpPr>
          <p:cNvPr id="4" name="Rectangle 2"/>
          <p:cNvSpPr>
            <a:spLocks noChangeArrowheads="1"/>
          </p:cNvSpPr>
          <p:nvPr/>
        </p:nvSpPr>
        <p:spPr bwMode="auto">
          <a:xfrm>
            <a:off x="107504" y="4133979"/>
            <a:ext cx="9034713" cy="2031325"/>
          </a:xfrm>
          <a:prstGeom prst="rect">
            <a:avLst/>
          </a:prstGeom>
          <a:solidFill>
            <a:srgbClr val="FF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pt-BR" b="0" i="0" u="none" strike="noStrike" cap="none" normalizeH="0" baseline="0" dirty="0" smtClean="0">
                <a:ln>
                  <a:noFill/>
                </a:ln>
                <a:solidFill>
                  <a:srgbClr val="000000"/>
                </a:solidFill>
                <a:effectLst/>
                <a:cs typeface="Arial" pitchFamily="34" charset="0"/>
              </a:rPr>
              <a:t>I.(__) Trata-se de um caso de ligação gênica. A geração P é </a:t>
            </a:r>
            <a:r>
              <a:rPr kumimoji="0" lang="pt-BR" b="0" i="0" u="none" strike="noStrike" cap="none" normalizeH="0" baseline="0" dirty="0" err="1" smtClean="0">
                <a:ln>
                  <a:noFill/>
                </a:ln>
                <a:solidFill>
                  <a:srgbClr val="000000"/>
                </a:solidFill>
                <a:effectLst/>
                <a:cs typeface="Arial" pitchFamily="34" charset="0"/>
              </a:rPr>
              <a:t>genotipicamente</a:t>
            </a:r>
            <a:r>
              <a:rPr kumimoji="0" lang="pt-BR" b="0" i="0" u="none" strike="noStrike" cap="none" normalizeH="0" baseline="0" dirty="0" smtClean="0">
                <a:ln>
                  <a:noFill/>
                </a:ln>
                <a:solidFill>
                  <a:srgbClr val="000000"/>
                </a:solidFill>
                <a:effectLst/>
                <a:cs typeface="Arial" pitchFamily="34" charset="0"/>
              </a:rPr>
              <a:t> (AB//AB) x (</a:t>
            </a:r>
            <a:r>
              <a:rPr kumimoji="0" lang="pt-BR" b="0" i="0" u="none" strike="noStrike" cap="none" normalizeH="0" baseline="0" dirty="0" err="1" smtClean="0">
                <a:ln>
                  <a:noFill/>
                </a:ln>
                <a:solidFill>
                  <a:srgbClr val="000000"/>
                </a:solidFill>
                <a:effectLst/>
                <a:cs typeface="Arial" pitchFamily="34" charset="0"/>
              </a:rPr>
              <a:t>ab</a:t>
            </a:r>
            <a:r>
              <a:rPr kumimoji="0" lang="pt-BR" b="0" i="0" u="none" strike="noStrike" cap="none" normalizeH="0" baseline="0" dirty="0" smtClean="0">
                <a:ln>
                  <a:noFill/>
                </a:ln>
                <a:solidFill>
                  <a:srgbClr val="000000"/>
                </a:solidFill>
                <a:effectLst/>
                <a:cs typeface="Arial" pitchFamily="34" charset="0"/>
              </a:rPr>
              <a:t>//</a:t>
            </a:r>
            <a:r>
              <a:rPr kumimoji="0" lang="pt-BR" b="0" i="0" u="none" strike="noStrike" cap="none" normalizeH="0" baseline="0" dirty="0" err="1" smtClean="0">
                <a:ln>
                  <a:noFill/>
                </a:ln>
                <a:solidFill>
                  <a:srgbClr val="000000"/>
                </a:solidFill>
                <a:effectLst/>
                <a:cs typeface="Arial" pitchFamily="34" charset="0"/>
              </a:rPr>
              <a:t>ab</a:t>
            </a:r>
            <a:r>
              <a:rPr kumimoji="0" lang="pt-BR" b="0" i="0" u="none" strike="noStrike" cap="none" normalizeH="0" baseline="0" dirty="0" smtClean="0">
                <a:ln>
                  <a:noFill/>
                </a:ln>
                <a:solidFill>
                  <a:srgbClr val="000000"/>
                </a:solidFill>
                <a:effectLst/>
                <a:cs typeface="Arial" pitchFamily="34" charset="0"/>
              </a:rPr>
              <a:t>).</a:t>
            </a:r>
            <a:endParaRPr kumimoji="0" lang="pt-B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b="0" i="0" u="none" strike="noStrike" cap="none" normalizeH="0" baseline="0" dirty="0" smtClean="0">
                <a:ln>
                  <a:noFill/>
                </a:ln>
                <a:solidFill>
                  <a:srgbClr val="000000"/>
                </a:solidFill>
                <a:effectLst/>
                <a:cs typeface="Arial" pitchFamily="34" charset="0"/>
              </a:rPr>
              <a:t>II.(__) Em 60% das células formadoras de gametas da F1, ocorreu permutação entre os locos A e B.</a:t>
            </a:r>
            <a:endParaRPr kumimoji="0" lang="pt-B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b="0" i="0" u="none" strike="noStrike" cap="none" normalizeH="0" baseline="0" dirty="0" smtClean="0">
                <a:ln>
                  <a:noFill/>
                </a:ln>
                <a:solidFill>
                  <a:srgbClr val="000000"/>
                </a:solidFill>
                <a:effectLst/>
                <a:cs typeface="Arial" pitchFamily="34" charset="0"/>
              </a:rPr>
              <a:t>III.(__) A taxa de recombinação no caso mostrado é de 30%.</a:t>
            </a:r>
            <a:endParaRPr kumimoji="0" lang="pt-B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b="0" i="0" u="none" strike="noStrike" cap="none" normalizeH="0" baseline="0" dirty="0" smtClean="0">
                <a:ln>
                  <a:noFill/>
                </a:ln>
                <a:solidFill>
                  <a:srgbClr val="000000"/>
                </a:solidFill>
                <a:effectLst/>
                <a:cs typeface="Arial" pitchFamily="34" charset="0"/>
              </a:rPr>
              <a:t>IV.(__) Os locos A e B distam entre si de 35 unidades de mapa.</a:t>
            </a:r>
            <a:endParaRPr kumimoji="0" lang="pt-B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b="0" i="0" u="none" strike="noStrike" cap="none" normalizeH="0" baseline="0" dirty="0" smtClean="0">
                <a:ln>
                  <a:noFill/>
                </a:ln>
                <a:solidFill>
                  <a:srgbClr val="000000"/>
                </a:solidFill>
                <a:effectLst/>
                <a:cs typeface="Arial" pitchFamily="34" charset="0"/>
              </a:rPr>
              <a:t>V.(__) Em 35% das células gaméticas da F1 ocorreu recombinação.</a:t>
            </a:r>
            <a:endParaRPr kumimoji="0" lang="pt-BR" b="0" i="0" u="none" strike="noStrike" cap="none" normalizeH="0" baseline="0" dirty="0" smtClean="0">
              <a:ln>
                <a:noFill/>
              </a:ln>
              <a:solidFill>
                <a:schemeClr val="tx1"/>
              </a:solidFill>
              <a:effectLst/>
              <a:cs typeface="Arial" pitchFamily="34" charset="0"/>
            </a:endParaRPr>
          </a:p>
        </p:txBody>
      </p:sp>
      <p:graphicFrame>
        <p:nvGraphicFramePr>
          <p:cNvPr id="5" name="Tabela 4"/>
          <p:cNvGraphicFramePr>
            <a:graphicFrameLocks noGrp="1"/>
          </p:cNvGraphicFramePr>
          <p:nvPr>
            <p:extLst>
              <p:ext uri="{D42A27DB-BD31-4B8C-83A1-F6EECF244321}">
                <p14:modId xmlns:p14="http://schemas.microsoft.com/office/powerpoint/2010/main" xmlns="" val="3521563240"/>
              </p:ext>
            </p:extLst>
          </p:nvPr>
        </p:nvGraphicFramePr>
        <p:xfrm>
          <a:off x="1331640" y="2060848"/>
          <a:ext cx="6096000" cy="1808056"/>
        </p:xfrm>
        <a:graphic>
          <a:graphicData uri="http://schemas.openxmlformats.org/drawingml/2006/table">
            <a:tbl>
              <a:tblPr firstRow="1" bandRow="1">
                <a:tableStyleId>{5C22544A-7EE6-4342-B048-85BDC9FD1C3A}</a:tableStyleId>
              </a:tblPr>
              <a:tblGrid>
                <a:gridCol w="3048000"/>
                <a:gridCol w="3048000"/>
              </a:tblGrid>
              <a:tr h="355388">
                <a:tc>
                  <a:txBody>
                    <a:bodyPr/>
                    <a:lstStyle/>
                    <a:p>
                      <a:r>
                        <a:rPr lang="pt-BR" dirty="0" smtClean="0"/>
                        <a:t>P</a:t>
                      </a:r>
                      <a:endParaRPr lang="pt-BR" dirty="0"/>
                    </a:p>
                  </a:txBody>
                  <a:tcPr/>
                </a:tc>
                <a:tc>
                  <a:txBody>
                    <a:bodyPr/>
                    <a:lstStyle/>
                    <a:p>
                      <a:r>
                        <a:rPr lang="pt-BR" dirty="0" smtClean="0"/>
                        <a:t>(AB)</a:t>
                      </a:r>
                      <a:r>
                        <a:rPr lang="pt-BR" baseline="0" dirty="0" smtClean="0"/>
                        <a:t> x (</a:t>
                      </a:r>
                      <a:r>
                        <a:rPr lang="pt-BR" baseline="0" dirty="0" err="1" smtClean="0"/>
                        <a:t>ab</a:t>
                      </a:r>
                      <a:r>
                        <a:rPr lang="pt-BR" baseline="0" dirty="0" smtClean="0"/>
                        <a:t>)</a:t>
                      </a:r>
                      <a:endParaRPr lang="pt-BR" dirty="0"/>
                    </a:p>
                  </a:txBody>
                  <a:tcPr/>
                </a:tc>
              </a:tr>
              <a:tr h="355388">
                <a:tc>
                  <a:txBody>
                    <a:bodyPr/>
                    <a:lstStyle/>
                    <a:p>
                      <a:r>
                        <a:rPr lang="pt-BR" dirty="0" smtClean="0"/>
                        <a:t>F1</a:t>
                      </a:r>
                      <a:endParaRPr lang="pt-BR" dirty="0"/>
                    </a:p>
                  </a:txBody>
                  <a:tcPr/>
                </a:tc>
                <a:tc>
                  <a:txBody>
                    <a:bodyPr/>
                    <a:lstStyle/>
                    <a:p>
                      <a:r>
                        <a:rPr lang="pt-BR" dirty="0" smtClean="0"/>
                        <a:t>(AB)</a:t>
                      </a:r>
                      <a:endParaRPr lang="pt-BR" dirty="0"/>
                    </a:p>
                  </a:txBody>
                  <a:tcPr/>
                </a:tc>
              </a:tr>
              <a:tr h="355388">
                <a:tc>
                  <a:txBody>
                    <a:bodyPr/>
                    <a:lstStyle/>
                    <a:p>
                      <a:r>
                        <a:rPr lang="pt-BR" dirty="0" err="1" smtClean="0"/>
                        <a:t>Retrocruzamento</a:t>
                      </a:r>
                      <a:r>
                        <a:rPr lang="pt-BR" baseline="0" dirty="0" smtClean="0"/>
                        <a:t> da F1</a:t>
                      </a:r>
                      <a:endParaRPr lang="pt-BR" dirty="0"/>
                    </a:p>
                  </a:txBody>
                  <a:tcPr/>
                </a:tc>
                <a:tc>
                  <a:txBody>
                    <a:bodyPr/>
                    <a:lstStyle/>
                    <a:p>
                      <a:r>
                        <a:rPr lang="pt-BR" dirty="0" smtClean="0"/>
                        <a:t>(AB) x (</a:t>
                      </a:r>
                      <a:r>
                        <a:rPr lang="pt-BR" dirty="0" err="1" smtClean="0"/>
                        <a:t>ab</a:t>
                      </a:r>
                      <a:r>
                        <a:rPr lang="pt-BR" dirty="0" smtClean="0"/>
                        <a:t>)</a:t>
                      </a:r>
                      <a:endParaRPr lang="pt-BR" dirty="0"/>
                    </a:p>
                  </a:txBody>
                  <a:tcPr/>
                </a:tc>
              </a:tr>
              <a:tr h="710776">
                <a:tc>
                  <a:txBody>
                    <a:bodyPr/>
                    <a:lstStyle/>
                    <a:p>
                      <a:r>
                        <a:rPr lang="pt-BR" dirty="0" smtClean="0"/>
                        <a:t>F2</a:t>
                      </a:r>
                      <a:endParaRPr lang="pt-BR" dirty="0"/>
                    </a:p>
                  </a:txBody>
                  <a:tcPr/>
                </a:tc>
                <a:tc>
                  <a:txBody>
                    <a:bodyPr/>
                    <a:lstStyle/>
                    <a:p>
                      <a:r>
                        <a:rPr lang="pt-BR" dirty="0" smtClean="0"/>
                        <a:t>(AB)      (</a:t>
                      </a:r>
                      <a:r>
                        <a:rPr lang="pt-BR" dirty="0" err="1" smtClean="0"/>
                        <a:t>Ab</a:t>
                      </a:r>
                      <a:r>
                        <a:rPr lang="pt-BR" dirty="0" smtClean="0"/>
                        <a:t>)       (</a:t>
                      </a:r>
                      <a:r>
                        <a:rPr lang="pt-BR" dirty="0" err="1" smtClean="0"/>
                        <a:t>aB</a:t>
                      </a:r>
                      <a:r>
                        <a:rPr lang="pt-BR" dirty="0" smtClean="0"/>
                        <a:t>)       (</a:t>
                      </a:r>
                      <a:r>
                        <a:rPr lang="pt-BR" dirty="0" err="1" smtClean="0"/>
                        <a:t>ab</a:t>
                      </a:r>
                      <a:r>
                        <a:rPr lang="pt-BR" dirty="0" smtClean="0"/>
                        <a:t>)</a:t>
                      </a:r>
                    </a:p>
                    <a:p>
                      <a:r>
                        <a:rPr lang="pt-BR" dirty="0" smtClean="0"/>
                        <a:t>35%      15%       </a:t>
                      </a:r>
                      <a:r>
                        <a:rPr lang="pt-BR" baseline="0" dirty="0" smtClean="0"/>
                        <a:t> 15%      35%</a:t>
                      </a:r>
                      <a:endParaRPr lang="pt-BR" dirty="0"/>
                    </a:p>
                  </a:txBody>
                  <a:tcPr/>
                </a:tc>
              </a:tr>
            </a:tbl>
          </a:graphicData>
        </a:graphic>
      </p:graphicFrame>
    </p:spTree>
    <p:extLst>
      <p:ext uri="{BB962C8B-B14F-4D97-AF65-F5344CB8AC3E}">
        <p14:creationId xmlns:p14="http://schemas.microsoft.com/office/powerpoint/2010/main" xmlns="" val="16583654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418302" y="404664"/>
            <a:ext cx="8352928" cy="1200329"/>
          </a:xfrm>
          <a:prstGeom prst="rect">
            <a:avLst/>
          </a:prstGeom>
        </p:spPr>
        <p:txBody>
          <a:bodyPr wrap="square">
            <a:spAutoFit/>
          </a:bodyPr>
          <a:lstStyle/>
          <a:p>
            <a:pPr algn="just"/>
            <a:r>
              <a:rPr lang="pt-BR" dirty="0"/>
              <a:t>Analise as proposições abaixo, considerando a seguinte situação: Em uma amostra de 100 (cem) </a:t>
            </a:r>
            <a:r>
              <a:rPr lang="pt-BR" dirty="0" err="1"/>
              <a:t>espermatogônias</a:t>
            </a:r>
            <a:r>
              <a:rPr lang="pt-BR" dirty="0"/>
              <a:t>, de um organismo </a:t>
            </a:r>
            <a:r>
              <a:rPr lang="pt-BR" dirty="0" err="1"/>
              <a:t>genotipicamente</a:t>
            </a:r>
            <a:r>
              <a:rPr lang="pt-BR" dirty="0"/>
              <a:t> (AB//</a:t>
            </a:r>
            <a:r>
              <a:rPr lang="pt-BR" dirty="0" err="1"/>
              <a:t>ab</a:t>
            </a:r>
            <a:r>
              <a:rPr lang="pt-BR" dirty="0"/>
              <a:t>), ocorreu permutação meiótica entre os locos A e B, em 20 (vinte) </a:t>
            </a:r>
            <a:r>
              <a:rPr lang="pt-BR" dirty="0" err="1"/>
              <a:t>espermatogônias</a:t>
            </a:r>
            <a:r>
              <a:rPr lang="pt-BR" dirty="0"/>
              <a:t>, tendo sido observada uma segregação gamética como ilustrado na figura abaixo.</a:t>
            </a:r>
          </a:p>
        </p:txBody>
      </p:sp>
      <p:sp>
        <p:nvSpPr>
          <p:cNvPr id="3" name="Rectangle 1"/>
          <p:cNvSpPr>
            <a:spLocks noChangeArrowheads="1"/>
          </p:cNvSpPr>
          <p:nvPr/>
        </p:nvSpPr>
        <p:spPr bwMode="auto">
          <a:xfrm>
            <a:off x="418302" y="4566027"/>
            <a:ext cx="8352928" cy="2031325"/>
          </a:xfrm>
          <a:prstGeom prst="rect">
            <a:avLst/>
          </a:prstGeom>
          <a:solidFill>
            <a:srgbClr val="FF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pt-BR" b="0" i="0" u="none" strike="noStrike" cap="none" normalizeH="0" baseline="0" dirty="0" smtClean="0">
                <a:ln>
                  <a:noFill/>
                </a:ln>
                <a:solidFill>
                  <a:srgbClr val="000000"/>
                </a:solidFill>
                <a:effectLst/>
                <a:cs typeface="Arial" pitchFamily="34" charset="0"/>
              </a:rPr>
              <a:t>I. O número de gametas AB deverá ser idêntico ao de gametas ab.</a:t>
            </a:r>
            <a:endParaRPr kumimoji="0" lang="pt-B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b="0" i="0" u="none" strike="noStrike" cap="none" normalizeH="0" baseline="0" dirty="0" smtClean="0">
                <a:ln>
                  <a:noFill/>
                </a:ln>
                <a:solidFill>
                  <a:srgbClr val="000000"/>
                </a:solidFill>
                <a:effectLst/>
                <a:cs typeface="Arial" pitchFamily="34" charset="0"/>
              </a:rPr>
              <a:t>II. A frequência de gametas recombinantes deverá ser igual a de gametas não-recombinantes.</a:t>
            </a:r>
            <a:endParaRPr kumimoji="0" lang="pt-B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b="0" i="0" u="none" strike="noStrike" cap="none" normalizeH="0" baseline="0" dirty="0" smtClean="0">
                <a:ln>
                  <a:noFill/>
                </a:ln>
                <a:solidFill>
                  <a:srgbClr val="000000"/>
                </a:solidFill>
                <a:effectLst/>
                <a:cs typeface="Arial" pitchFamily="34" charset="0"/>
              </a:rPr>
              <a:t>III. Trezentos e sessenta gametas não- recombinantes são esperados.</a:t>
            </a:r>
            <a:endParaRPr kumimoji="0" lang="pt-B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b="0" i="0" u="none" strike="noStrike" cap="none" normalizeH="0" baseline="0" dirty="0" smtClean="0">
                <a:ln>
                  <a:noFill/>
                </a:ln>
                <a:solidFill>
                  <a:srgbClr val="000000"/>
                </a:solidFill>
                <a:effectLst/>
                <a:cs typeface="Arial" pitchFamily="34" charset="0"/>
              </a:rPr>
              <a:t>IV. Vinte gametas recombinantes são esperados no caso descrito.</a:t>
            </a:r>
            <a:endParaRPr kumimoji="0" lang="pt-B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b="0" i="0" u="none" strike="noStrike" cap="none" normalizeH="0" baseline="0" dirty="0" smtClean="0">
                <a:ln>
                  <a:noFill/>
                </a:ln>
                <a:solidFill>
                  <a:srgbClr val="000000"/>
                </a:solidFill>
                <a:effectLst/>
                <a:cs typeface="Arial" pitchFamily="34" charset="0"/>
              </a:rPr>
              <a:t>V. A taxa de recombinação no caso citado é de 10%; logo, os locos A e B distam de 10 unidades de mapa.</a:t>
            </a:r>
            <a:endParaRPr kumimoji="0" lang="pt-BR" b="0" i="0" u="none" strike="noStrike" cap="none" normalizeH="0" baseline="0" dirty="0" smtClean="0">
              <a:ln>
                <a:noFill/>
              </a:ln>
              <a:solidFill>
                <a:schemeClr val="tx1"/>
              </a:solidFill>
              <a:effectLst/>
              <a:cs typeface="Arial" pitchFamily="34" charset="0"/>
            </a:endParaRPr>
          </a:p>
        </p:txBody>
      </p:sp>
      <p:pic>
        <p:nvPicPr>
          <p:cNvPr id="4099" name="Picture 3" descr="http://3.bp.blogspot.com/-K6Gp0h5tJ5M/Ujt1yfAHQ8I/AAAAAAAAAiQ/ll6eFbE0PYU/s1600/linkage+18.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555776" y="1772816"/>
            <a:ext cx="4002311" cy="266429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24811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23528" y="836712"/>
            <a:ext cx="8496944" cy="4524315"/>
          </a:xfrm>
          <a:prstGeom prst="rect">
            <a:avLst/>
          </a:prstGeom>
        </p:spPr>
        <p:txBody>
          <a:bodyPr wrap="square">
            <a:spAutoFit/>
          </a:bodyPr>
          <a:lstStyle/>
          <a:p>
            <a:pPr algn="just"/>
            <a:r>
              <a:rPr lang="pt-BR" dirty="0"/>
              <a:t>A cegueira provocada pela catarata e a extrema fragilidade dos ossos são características que podem aparecer em seres humanos e resultam da ação de dois genes dominantes autossômicos presentes em cromossomos diferentes. Um homem com catarata e ossos normais cujo pai tem olhos normais, casa-se com uma mulher de olhos livres de catarata mas com ossos frágeis. O pai da mulher tem ossos normais. Assim, pode-se afirmar que um descendente do casal tem:</a:t>
            </a:r>
          </a:p>
          <a:p>
            <a:pPr algn="just"/>
            <a:endParaRPr lang="pt-BR" dirty="0" smtClean="0"/>
          </a:p>
          <a:p>
            <a:pPr algn="just"/>
            <a:r>
              <a:rPr lang="pt-BR" dirty="0" smtClean="0"/>
              <a:t>(__) </a:t>
            </a:r>
            <a:r>
              <a:rPr lang="pt-BR" dirty="0"/>
              <a:t>100% de probabilidade de nascer livre de ambas as anomalias</a:t>
            </a:r>
            <a:r>
              <a:rPr lang="pt-BR" dirty="0" smtClean="0"/>
              <a:t>.</a:t>
            </a:r>
          </a:p>
          <a:p>
            <a:pPr algn="just"/>
            <a:r>
              <a:rPr lang="pt-BR" dirty="0"/>
              <a:t/>
            </a:r>
            <a:br>
              <a:rPr lang="pt-BR" dirty="0"/>
            </a:br>
            <a:r>
              <a:rPr lang="pt-BR" dirty="0" smtClean="0"/>
              <a:t>(__) </a:t>
            </a:r>
            <a:r>
              <a:rPr lang="pt-BR" dirty="0"/>
              <a:t>50% de probabilidade de vir a sofrer de catarata e ter ossos normais</a:t>
            </a:r>
            <a:r>
              <a:rPr lang="pt-BR" dirty="0" smtClean="0"/>
              <a:t>.</a:t>
            </a:r>
          </a:p>
          <a:p>
            <a:pPr algn="just"/>
            <a:r>
              <a:rPr lang="pt-BR" dirty="0"/>
              <a:t/>
            </a:r>
            <a:br>
              <a:rPr lang="pt-BR" dirty="0"/>
            </a:br>
            <a:r>
              <a:rPr lang="pt-BR" dirty="0" smtClean="0"/>
              <a:t>(__) </a:t>
            </a:r>
            <a:r>
              <a:rPr lang="pt-BR" dirty="0"/>
              <a:t>25% de probabilidade de vir a ter olhos normais e ossos frágeis</a:t>
            </a:r>
            <a:r>
              <a:rPr lang="pt-BR" dirty="0" smtClean="0"/>
              <a:t>.</a:t>
            </a:r>
          </a:p>
          <a:p>
            <a:pPr algn="just"/>
            <a:r>
              <a:rPr lang="pt-BR" dirty="0"/>
              <a:t/>
            </a:r>
            <a:br>
              <a:rPr lang="pt-BR" dirty="0"/>
            </a:br>
            <a:r>
              <a:rPr lang="pt-BR" dirty="0" smtClean="0"/>
              <a:t>(__) </a:t>
            </a:r>
            <a:r>
              <a:rPr lang="pt-BR" dirty="0"/>
              <a:t>50% de probabilidade de vir a apresentar ambas as anomalias</a:t>
            </a:r>
            <a:r>
              <a:rPr lang="pt-BR" dirty="0" smtClean="0"/>
              <a:t>.</a:t>
            </a:r>
          </a:p>
          <a:p>
            <a:pPr algn="just"/>
            <a:r>
              <a:rPr lang="pt-BR" dirty="0"/>
              <a:t/>
            </a:r>
            <a:br>
              <a:rPr lang="pt-BR" dirty="0"/>
            </a:br>
            <a:r>
              <a:rPr lang="pt-BR" dirty="0" smtClean="0"/>
              <a:t>(__) </a:t>
            </a:r>
            <a:r>
              <a:rPr lang="pt-BR" dirty="0"/>
              <a:t>50% de probabilidade de vir a apresentar apenas uma das anomalias.</a:t>
            </a:r>
          </a:p>
        </p:txBody>
      </p:sp>
    </p:spTree>
    <p:extLst>
      <p:ext uri="{BB962C8B-B14F-4D97-AF65-F5344CB8AC3E}">
        <p14:creationId xmlns:p14="http://schemas.microsoft.com/office/powerpoint/2010/main" xmlns="" val="411581840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922</Words>
  <Application>Microsoft Office PowerPoint</Application>
  <PresentationFormat>Apresentação na tela (4:3)</PresentationFormat>
  <Paragraphs>85</Paragraphs>
  <Slides>7</Slides>
  <Notes>0</Notes>
  <HiddenSlides>0</HiddenSlides>
  <MMClips>0</MMClips>
  <ScaleCrop>false</ScaleCrop>
  <HeadingPairs>
    <vt:vector size="4" baseType="variant">
      <vt:variant>
        <vt:lpstr>Tema</vt:lpstr>
      </vt:variant>
      <vt:variant>
        <vt:i4>1</vt:i4>
      </vt:variant>
      <vt:variant>
        <vt:lpstr>Títulos de slides</vt:lpstr>
      </vt:variant>
      <vt:variant>
        <vt:i4>7</vt:i4>
      </vt:variant>
    </vt:vector>
  </HeadingPairs>
  <TitlesOfParts>
    <vt:vector size="8" baseType="lpstr">
      <vt:lpstr>Tema do Office</vt:lpstr>
      <vt:lpstr>Ensino Médio-2º</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nte</dc:creator>
  <cp:lastModifiedBy>CEM</cp:lastModifiedBy>
  <cp:revision>8</cp:revision>
  <dcterms:created xsi:type="dcterms:W3CDTF">2015-03-31T02:19:45Z</dcterms:created>
  <dcterms:modified xsi:type="dcterms:W3CDTF">2015-04-07T12:47:12Z</dcterms:modified>
</cp:coreProperties>
</file>